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1515" r:id="rId3"/>
    <p:sldId id="400" r:id="rId4"/>
    <p:sldId id="393" r:id="rId5"/>
    <p:sldId id="395" r:id="rId6"/>
    <p:sldId id="398" r:id="rId7"/>
    <p:sldId id="1513" r:id="rId8"/>
    <p:sldId id="1516" r:id="rId9"/>
    <p:sldId id="15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088CA-933F-4797-8B6D-DF0E9F276535}" v="2" dt="2023-08-20T14:22:21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481DC-866C-4B0D-B2D9-C65DEA26CA5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1CC09-FBA1-4703-B5FD-DE9BF6ED4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778A5-8EC2-40D6-9BFD-E4362F595F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3FCA-1BBD-AA6A-531F-D3F37E8D2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BF4BB-691F-FFFC-3311-27A0C660A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2BEDA-ACC3-8369-4356-505EAAE5F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71C3-5D5B-B08D-F412-813EA80D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53E0-B31F-3DA2-7BFC-BA388A80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4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DBB9-FF3E-C655-48B6-C01DC5B9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3F5F2-EE7B-CF15-2380-B6362E72A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135A-BA7B-F35B-6FFB-0214C5F7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8315F-DC6D-DDBD-F5A2-E5DBCAA9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3B78B-6F44-CBCF-2C85-1FBEB92E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B232A5-D790-9C8A-9EE5-9074712C7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B5CFE-D173-CC9E-92B0-27A4FDE3D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BA8A-64A5-028D-9C47-08405901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92D0-076D-3CC9-B069-3D9BE7B7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9DCFF-4A21-4AB2-A28F-1607E0EB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B176-1EDF-7D03-9B6E-A4FC4ADD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6341-7C6B-5302-2441-D1D53DA2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37B81-FC03-6CDA-DA8B-10E062C5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99E59-8F1C-9FBA-7739-AA25CB6B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3A34-42E9-E278-FA94-9A0F4048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5A20-8929-05B6-2206-E3DF1F89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DB953-3BB3-EC6D-ABD7-EE98CE35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4218-8CA7-0557-9CA5-B717552A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0D26A-1231-0250-16EF-288B18C5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F615-EE07-4B7E-0DFD-9D24942A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ECCF-40E1-E0D2-95B8-2D0AB115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166E-DDFE-105A-C20B-9396DC2CC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C8943-0DA7-CD73-CEAF-8CFAECAB4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0A69B-F3C1-4F12-AD20-65A638AE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A30C9-572B-4B3F-DA7F-1F657A83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0CD18-1FAF-DFC0-3A51-E796C9AB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50CF-390D-588C-4A0B-B0EA6BB1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AC832-7B2C-820D-12A9-D86402F04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3070F-0057-B72A-67EE-27F90B0FE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4790-0178-4AD9-3305-78E1BC299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310D5-3C5A-8673-4C95-96263DB4B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83378-5ECA-26B2-9417-EAEC613C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8ED43-82D9-AC20-74F3-F10A234D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0C181-7494-B59D-36D0-ECF51FA5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CB7D-CFD6-15E8-0A99-AA375819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F7EB7-568D-DD70-96FE-7E68C34F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93BCB-77AF-0D88-1C6F-B4C7673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1F533-A5C5-2DBC-7F26-A6F17C2E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C38AA-6085-21B3-2E86-52DA381D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C1241-83B4-96DF-1053-66821B54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4A0FF-C3DA-FFA4-EE32-957EE26E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61F9-F4B2-62F4-0BD7-6E4D48B7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3F38-BF2A-B09E-C64A-6FA6B09EF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36DC2-9D52-DC86-35D0-C5E7129A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FBFCA-32B3-0C02-56DF-E277C8BC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47589-60E6-F460-C283-EA06A580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4153A-1EB4-3899-8720-51FF6932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5A08-58FE-82D1-2376-D7971DB9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6AC6A-C132-D47D-943B-213E57F6C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230D8-0D05-3D38-7771-0F391E7E6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97492-206F-AED1-415C-75ECC27B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8016A-C86F-593C-EE17-86C4187D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17717-5268-7011-F2A8-DB4321EF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D68A4F-758F-FEA5-00BE-B9105F43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C9505-FFD0-D247-F4AE-04349DF02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90E0-B610-CBBA-D3B7-A79280E6F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99D5-B809-4CEF-92D4-10B8DAD15E9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0DEA0-ED86-ECE7-3724-22ED164A9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E86C-204C-0CB6-9FEE-4F31210CE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AC0E-CC99-4D4E-923D-BE7C2BAE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bing.com/videos/search?q=sam+jones+dragons+den+pitch&amp;&amp;view=detail&amp;mid=87DF55FCAF842E923C6E87DF55FCAF842E923C6E&amp;&amp;FORM=VRDGAR&amp;ru=%2Fvideos%2Fsearch%3Fq%3Dsam%2Bjones%2Bdragons%2Bden%2Bpitch%26FORM%3DHDRSC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the Pitch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Andrew McDonald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E88F-533F-0776-1119-279607BE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9067633" cy="118872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Advice from venture capitalists on how to pitch to venture capitalists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C514F5-593D-7617-FB79-2E616993D7BB}"/>
              </a:ext>
            </a:extLst>
          </p:cNvPr>
          <p:cNvSpPr/>
          <p:nvPr/>
        </p:nvSpPr>
        <p:spPr>
          <a:xfrm>
            <a:off x="1685925" y="2626321"/>
            <a:ext cx="1645920" cy="164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Rocket outline">
            <a:extLst>
              <a:ext uri="{FF2B5EF4-FFF2-40B4-BE49-F238E27FC236}">
                <a16:creationId xmlns:a16="http://schemas.microsoft.com/office/drawing/2014/main" id="{6991BD9E-9FB9-1554-E0F9-1C7FF013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1685" y="3051810"/>
            <a:ext cx="914400" cy="9144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86FE1-F81E-FE2A-ED28-A87DD9D76261}"/>
              </a:ext>
            </a:extLst>
          </p:cNvPr>
          <p:cNvSpPr txBox="1"/>
          <p:nvPr/>
        </p:nvSpPr>
        <p:spPr>
          <a:xfrm>
            <a:off x="1137285" y="478915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ROCKET</a:t>
            </a:r>
            <a:br>
              <a:rPr lang="en-US" dirty="0"/>
            </a:br>
            <a:r>
              <a:rPr lang="en-US" dirty="0"/>
              <a:t>PITCH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2CC1BC-4DFD-564A-A7B7-A556079083D2}"/>
              </a:ext>
            </a:extLst>
          </p:cNvPr>
          <p:cNvSpPr/>
          <p:nvPr/>
        </p:nvSpPr>
        <p:spPr>
          <a:xfrm>
            <a:off x="5221605" y="2626321"/>
            <a:ext cx="1645920" cy="16459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EB0D2-078F-65B6-4685-FE813C7CDD70}"/>
              </a:ext>
            </a:extLst>
          </p:cNvPr>
          <p:cNvSpPr txBox="1"/>
          <p:nvPr/>
        </p:nvSpPr>
        <p:spPr>
          <a:xfrm>
            <a:off x="47244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PITCH</a:t>
            </a:r>
          </a:p>
          <a:p>
            <a:pPr algn="ctr"/>
            <a:r>
              <a:rPr lang="en-US" dirty="0"/>
              <a:t>DECK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21970A-8CF1-DBCC-E1D9-120964D37868}"/>
              </a:ext>
            </a:extLst>
          </p:cNvPr>
          <p:cNvSpPr txBox="1"/>
          <p:nvPr/>
        </p:nvSpPr>
        <p:spPr>
          <a:xfrm>
            <a:off x="8048625" y="46439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 PREPARED</a:t>
            </a:r>
          </a:p>
        </p:txBody>
      </p:sp>
      <p:pic>
        <p:nvPicPr>
          <p:cNvPr id="22" name="Graphic 21" descr="Teacher with solid fill">
            <a:extLst>
              <a:ext uri="{FF2B5EF4-FFF2-40B4-BE49-F238E27FC236}">
                <a16:creationId xmlns:a16="http://schemas.microsoft.com/office/drawing/2014/main" id="{62BD9895-73EC-D459-9677-9B83AF43D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495" y="2997658"/>
            <a:ext cx="914400" cy="914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A649CD-51B6-F6E2-AFED-DBC143541CD9}"/>
              </a:ext>
            </a:extLst>
          </p:cNvPr>
          <p:cNvGrpSpPr/>
          <p:nvPr/>
        </p:nvGrpSpPr>
        <p:grpSpPr>
          <a:xfrm>
            <a:off x="8540117" y="2618028"/>
            <a:ext cx="1645920" cy="1662507"/>
            <a:chOff x="8540117" y="2566592"/>
            <a:chExt cx="1645920" cy="16625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8FD6429-AACA-279E-AAB8-253498491200}"/>
                </a:ext>
              </a:extLst>
            </p:cNvPr>
            <p:cNvGrpSpPr/>
            <p:nvPr/>
          </p:nvGrpSpPr>
          <p:grpSpPr>
            <a:xfrm>
              <a:off x="8540117" y="2566592"/>
              <a:ext cx="1645920" cy="1645920"/>
              <a:chOff x="5273040" y="2589453"/>
              <a:chExt cx="1645920" cy="164592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BC45BE7-1F2E-C615-7748-EB006A1C1CD6}"/>
                  </a:ext>
                </a:extLst>
              </p:cNvPr>
              <p:cNvSpPr/>
              <p:nvPr/>
            </p:nvSpPr>
            <p:spPr>
              <a:xfrm>
                <a:off x="5273040" y="2589453"/>
                <a:ext cx="1645920" cy="164592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 descr="Teacher with solid fill">
                <a:extLst>
                  <a:ext uri="{FF2B5EF4-FFF2-40B4-BE49-F238E27FC236}">
                    <a16:creationId xmlns:a16="http://schemas.microsoft.com/office/drawing/2014/main" id="{3F46F03D-9F34-D120-7F20-9070EACCF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9FCBD8B-746A-8400-F7AD-D1DB2A2DAFE1}"/>
                </a:ext>
              </a:extLst>
            </p:cNvPr>
            <p:cNvSpPr/>
            <p:nvPr/>
          </p:nvSpPr>
          <p:spPr>
            <a:xfrm>
              <a:off x="8540117" y="2583179"/>
              <a:ext cx="1645920" cy="164592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3945A13-3FB5-48A9-B646-DF9E389F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0157" y="2686050"/>
              <a:ext cx="1005839" cy="1257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97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38AF-A821-FC2C-204A-F6080BDC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Rocket pitch roadmap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6" name="Grupa 6">
            <a:extLst>
              <a:ext uri="{FF2B5EF4-FFF2-40B4-BE49-F238E27FC236}">
                <a16:creationId xmlns:a16="http://schemas.microsoft.com/office/drawing/2014/main" id="{317B5A05-4D5B-752D-D5DF-63495A50D93E}"/>
              </a:ext>
            </a:extLst>
          </p:cNvPr>
          <p:cNvGrpSpPr/>
          <p:nvPr/>
        </p:nvGrpSpPr>
        <p:grpSpPr>
          <a:xfrm>
            <a:off x="1347526" y="1870461"/>
            <a:ext cx="2467791" cy="1612122"/>
            <a:chOff x="1496991" y="1510906"/>
            <a:chExt cx="2467791" cy="1612122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0E75B8EE-E809-29F1-B223-A8BDAAC4A77F}"/>
                </a:ext>
              </a:extLst>
            </p:cNvPr>
            <p:cNvGrpSpPr/>
            <p:nvPr/>
          </p:nvGrpSpPr>
          <p:grpSpPr>
            <a:xfrm>
              <a:off x="1496991" y="1510906"/>
              <a:ext cx="2412942" cy="1612122"/>
              <a:chOff x="3483399" y="1304374"/>
              <a:chExt cx="2412942" cy="1612122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A597EDF-3AC4-02C0-99B2-45625837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399" y="2572008"/>
                <a:ext cx="392113" cy="344488"/>
              </a:xfrm>
              <a:custGeom>
                <a:avLst/>
                <a:gdLst>
                  <a:gd name="T0" fmla="*/ 0 w 247"/>
                  <a:gd name="T1" fmla="*/ 0 h 217"/>
                  <a:gd name="T2" fmla="*/ 247 w 247"/>
                  <a:gd name="T3" fmla="*/ 217 h 217"/>
                  <a:gd name="T4" fmla="*/ 247 w 247"/>
                  <a:gd name="T5" fmla="*/ 0 h 217"/>
                  <a:gd name="T6" fmla="*/ 0 w 247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17">
                    <a:moveTo>
                      <a:pt x="0" y="0"/>
                    </a:moveTo>
                    <a:lnTo>
                      <a:pt x="247" y="217"/>
                    </a:lnTo>
                    <a:lnTo>
                      <a:pt x="24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10" name="Prostokąt 80">
                <a:extLst>
                  <a:ext uri="{FF2B5EF4-FFF2-40B4-BE49-F238E27FC236}">
                    <a16:creationId xmlns:a16="http://schemas.microsoft.com/office/drawing/2014/main" id="{C3D2F99E-EA87-B6A7-9E41-631E46880243}"/>
                  </a:ext>
                </a:extLst>
              </p:cNvPr>
              <p:cNvSpPr/>
              <p:nvPr/>
            </p:nvSpPr>
            <p:spPr>
              <a:xfrm>
                <a:off x="3483399" y="1304374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11" name="Rounded Rectangle 17">
                <a:extLst>
                  <a:ext uri="{FF2B5EF4-FFF2-40B4-BE49-F238E27FC236}">
                    <a16:creationId xmlns:a16="http://schemas.microsoft.com/office/drawing/2014/main" id="{82075996-BD89-2050-4BAB-EAA4F0E8971B}"/>
                  </a:ext>
                </a:extLst>
              </p:cNvPr>
              <p:cNvSpPr/>
              <p:nvPr/>
            </p:nvSpPr>
            <p:spPr>
              <a:xfrm>
                <a:off x="3635896" y="1457634"/>
                <a:ext cx="2088232" cy="1008112"/>
              </a:xfrm>
              <a:prstGeom prst="rect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  <a:t>1 –Introduction.. </a:t>
                </a:r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8" name="Prostokąt 3">
              <a:extLst>
                <a:ext uri="{FF2B5EF4-FFF2-40B4-BE49-F238E27FC236}">
                  <a16:creationId xmlns:a16="http://schemas.microsoft.com/office/drawing/2014/main" id="{D44CFFCB-049A-28DE-6AE3-5DDE646D8E6A}"/>
                </a:ext>
              </a:extLst>
            </p:cNvPr>
            <p:cNvSpPr/>
            <p:nvPr/>
          </p:nvSpPr>
          <p:spPr>
            <a:xfrm>
              <a:off x="3903582" y="1510906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GB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grpSp>
        <p:nvGrpSpPr>
          <p:cNvPr id="12" name="Grupa 8">
            <a:extLst>
              <a:ext uri="{FF2B5EF4-FFF2-40B4-BE49-F238E27FC236}">
                <a16:creationId xmlns:a16="http://schemas.microsoft.com/office/drawing/2014/main" id="{73DDFDE1-3F2E-9F66-BF9B-821D089A0F55}"/>
              </a:ext>
            </a:extLst>
          </p:cNvPr>
          <p:cNvGrpSpPr/>
          <p:nvPr/>
        </p:nvGrpSpPr>
        <p:grpSpPr>
          <a:xfrm>
            <a:off x="1345194" y="4755751"/>
            <a:ext cx="2472455" cy="1607122"/>
            <a:chOff x="1525196" y="4219958"/>
            <a:chExt cx="2472455" cy="1607122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CD69BC0B-D082-4801-4857-A8A457B18E26}"/>
                </a:ext>
              </a:extLst>
            </p:cNvPr>
            <p:cNvGrpSpPr/>
            <p:nvPr/>
          </p:nvGrpSpPr>
          <p:grpSpPr>
            <a:xfrm>
              <a:off x="1525196" y="4219958"/>
              <a:ext cx="2412942" cy="1607121"/>
              <a:chOff x="3511604" y="4013426"/>
              <a:chExt cx="2412942" cy="1607121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461FEA9F-49BE-FEA7-F514-22DB440D578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511604" y="4013426"/>
                <a:ext cx="392113" cy="344488"/>
              </a:xfrm>
              <a:custGeom>
                <a:avLst/>
                <a:gdLst>
                  <a:gd name="T0" fmla="*/ 0 w 247"/>
                  <a:gd name="T1" fmla="*/ 0 h 217"/>
                  <a:gd name="T2" fmla="*/ 247 w 247"/>
                  <a:gd name="T3" fmla="*/ 217 h 217"/>
                  <a:gd name="T4" fmla="*/ 247 w 247"/>
                  <a:gd name="T5" fmla="*/ 0 h 217"/>
                  <a:gd name="T6" fmla="*/ 0 w 247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17">
                    <a:moveTo>
                      <a:pt x="0" y="0"/>
                    </a:moveTo>
                    <a:lnTo>
                      <a:pt x="247" y="217"/>
                    </a:lnTo>
                    <a:lnTo>
                      <a:pt x="24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16" name="Prostokąt 74">
                <a:extLst>
                  <a:ext uri="{FF2B5EF4-FFF2-40B4-BE49-F238E27FC236}">
                    <a16:creationId xmlns:a16="http://schemas.microsoft.com/office/drawing/2014/main" id="{EFF66F3D-011C-9764-A9CC-81376534C3D8}"/>
                  </a:ext>
                </a:extLst>
              </p:cNvPr>
              <p:cNvSpPr/>
              <p:nvPr/>
            </p:nvSpPr>
            <p:spPr>
              <a:xfrm rot="10800000" flipH="1">
                <a:off x="3511604" y="4354559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17" name="Rounded Rectangle 20">
                <a:extLst>
                  <a:ext uri="{FF2B5EF4-FFF2-40B4-BE49-F238E27FC236}">
                    <a16:creationId xmlns:a16="http://schemas.microsoft.com/office/drawing/2014/main" id="{43C67D43-B768-9B19-965A-C7DC700244E9}"/>
                  </a:ext>
                </a:extLst>
              </p:cNvPr>
              <p:cNvSpPr/>
              <p:nvPr/>
            </p:nvSpPr>
            <p:spPr>
              <a:xfrm>
                <a:off x="3655620" y="4589490"/>
                <a:ext cx="2088232" cy="836223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  <a:p>
                <a:r>
                  <a:rPr lang="en-GB" sz="2000" kern="0" dirty="0">
                    <a:solidFill>
                      <a:prstClr val="white"/>
                    </a:solidFill>
                    <a:latin typeface="Franklin Gothic Book" panose="020B0502020104020203"/>
                  </a:rPr>
                  <a:t>5 – Business Model</a:t>
                </a:r>
              </a:p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  <a:p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14" name="Prostokąt 69">
              <a:extLst>
                <a:ext uri="{FF2B5EF4-FFF2-40B4-BE49-F238E27FC236}">
                  <a16:creationId xmlns:a16="http://schemas.microsoft.com/office/drawing/2014/main" id="{F808EE36-76CF-0407-7471-72FD1EE8D16C}"/>
                </a:ext>
              </a:extLst>
            </p:cNvPr>
            <p:cNvSpPr/>
            <p:nvPr/>
          </p:nvSpPr>
          <p:spPr>
            <a:xfrm>
              <a:off x="3936451" y="4559880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GB" sz="2000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grpSp>
        <p:nvGrpSpPr>
          <p:cNvPr id="18" name="Grupa 83">
            <a:extLst>
              <a:ext uri="{FF2B5EF4-FFF2-40B4-BE49-F238E27FC236}">
                <a16:creationId xmlns:a16="http://schemas.microsoft.com/office/drawing/2014/main" id="{539BA140-5B66-0317-61DD-55C9F84EA5C6}"/>
              </a:ext>
            </a:extLst>
          </p:cNvPr>
          <p:cNvGrpSpPr/>
          <p:nvPr/>
        </p:nvGrpSpPr>
        <p:grpSpPr>
          <a:xfrm>
            <a:off x="1347526" y="3485567"/>
            <a:ext cx="2467791" cy="1267200"/>
            <a:chOff x="1496991" y="1510906"/>
            <a:chExt cx="2467791" cy="126720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943BD1FB-1699-E4E5-F84A-492E780C10F2}"/>
                </a:ext>
              </a:extLst>
            </p:cNvPr>
            <p:cNvGrpSpPr/>
            <p:nvPr/>
          </p:nvGrpSpPr>
          <p:grpSpPr>
            <a:xfrm>
              <a:off x="1496991" y="1510906"/>
              <a:ext cx="2412942" cy="1265988"/>
              <a:chOff x="3483399" y="1304374"/>
              <a:chExt cx="2412942" cy="1265988"/>
            </a:xfrm>
          </p:grpSpPr>
          <p:sp>
            <p:nvSpPr>
              <p:cNvPr id="21" name="Prostokąt 98">
                <a:extLst>
                  <a:ext uri="{FF2B5EF4-FFF2-40B4-BE49-F238E27FC236}">
                    <a16:creationId xmlns:a16="http://schemas.microsoft.com/office/drawing/2014/main" id="{F4FC3819-2BCD-D25B-ED68-6B301DA399CB}"/>
                  </a:ext>
                </a:extLst>
              </p:cNvPr>
              <p:cNvSpPr/>
              <p:nvPr/>
            </p:nvSpPr>
            <p:spPr>
              <a:xfrm>
                <a:off x="3483399" y="1304374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22" name="Rounded Rectangle 17">
                <a:extLst>
                  <a:ext uri="{FF2B5EF4-FFF2-40B4-BE49-F238E27FC236}">
                    <a16:creationId xmlns:a16="http://schemas.microsoft.com/office/drawing/2014/main" id="{EEAA85CA-BD70-66DC-4500-07123F29115C}"/>
                  </a:ext>
                </a:extLst>
              </p:cNvPr>
              <p:cNvSpPr/>
              <p:nvPr/>
            </p:nvSpPr>
            <p:spPr>
              <a:xfrm>
                <a:off x="3635896" y="1457634"/>
                <a:ext cx="2088232" cy="1008112"/>
              </a:xfrm>
              <a:prstGeom prst="rect">
                <a:avLst/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r>
                  <a:rPr lang="en-GB" kern="0" dirty="0">
                    <a:solidFill>
                      <a:prstClr val="white"/>
                    </a:solidFill>
                    <a:latin typeface="Franklin Gothic Book" panose="020B0502020104020203"/>
                  </a:rPr>
                  <a:t>3 – </a:t>
                </a:r>
                <a: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  <a:t>Solution </a:t>
                </a:r>
                <a:b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</a:br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20" name="Prostokąt 93">
              <a:extLst>
                <a:ext uri="{FF2B5EF4-FFF2-40B4-BE49-F238E27FC236}">
                  <a16:creationId xmlns:a16="http://schemas.microsoft.com/office/drawing/2014/main" id="{C8745730-BA1C-C675-F450-B90D6ABFEEC7}"/>
                </a:ext>
              </a:extLst>
            </p:cNvPr>
            <p:cNvSpPr/>
            <p:nvPr/>
          </p:nvSpPr>
          <p:spPr>
            <a:xfrm>
              <a:off x="3903582" y="1510906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GB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grpSp>
        <p:nvGrpSpPr>
          <p:cNvPr id="23" name="Grupa 7">
            <a:extLst>
              <a:ext uri="{FF2B5EF4-FFF2-40B4-BE49-F238E27FC236}">
                <a16:creationId xmlns:a16="http://schemas.microsoft.com/office/drawing/2014/main" id="{D722790D-5274-BBEE-FB8F-3F055098A393}"/>
              </a:ext>
            </a:extLst>
          </p:cNvPr>
          <p:cNvGrpSpPr/>
          <p:nvPr/>
        </p:nvGrpSpPr>
        <p:grpSpPr>
          <a:xfrm>
            <a:off x="8374687" y="1872366"/>
            <a:ext cx="2472120" cy="1607677"/>
            <a:chOff x="8194685" y="1510906"/>
            <a:chExt cx="2472120" cy="1607677"/>
          </a:xfrm>
        </p:grpSpPr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66F72042-5872-C006-FFD1-86E70C3F7F07}"/>
                </a:ext>
              </a:extLst>
            </p:cNvPr>
            <p:cNvGrpSpPr/>
            <p:nvPr/>
          </p:nvGrpSpPr>
          <p:grpSpPr>
            <a:xfrm flipH="1">
              <a:off x="8253863" y="1510906"/>
              <a:ext cx="2412942" cy="1607677"/>
              <a:chOff x="3483399" y="1304374"/>
              <a:chExt cx="2412942" cy="1607677"/>
            </a:xfrm>
          </p:grpSpPr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86438791-2C09-4FAE-32CD-8FD7AC6D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399" y="2567563"/>
                <a:ext cx="392113" cy="344488"/>
              </a:xfrm>
              <a:custGeom>
                <a:avLst/>
                <a:gdLst>
                  <a:gd name="T0" fmla="*/ 0 w 247"/>
                  <a:gd name="T1" fmla="*/ 0 h 217"/>
                  <a:gd name="T2" fmla="*/ 247 w 247"/>
                  <a:gd name="T3" fmla="*/ 217 h 217"/>
                  <a:gd name="T4" fmla="*/ 247 w 247"/>
                  <a:gd name="T5" fmla="*/ 0 h 217"/>
                  <a:gd name="T6" fmla="*/ 0 w 247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17">
                    <a:moveTo>
                      <a:pt x="0" y="0"/>
                    </a:moveTo>
                    <a:lnTo>
                      <a:pt x="247" y="217"/>
                    </a:lnTo>
                    <a:lnTo>
                      <a:pt x="24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73CC4">
                      <a:shade val="30000"/>
                      <a:satMod val="115000"/>
                    </a:srgbClr>
                  </a:gs>
                  <a:gs pos="50000">
                    <a:srgbClr val="B73CC4">
                      <a:shade val="67500"/>
                      <a:satMod val="115000"/>
                    </a:srgbClr>
                  </a:gs>
                  <a:gs pos="100000">
                    <a:srgbClr val="B73CC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27" name="Prostokąt 90">
                <a:extLst>
                  <a:ext uri="{FF2B5EF4-FFF2-40B4-BE49-F238E27FC236}">
                    <a16:creationId xmlns:a16="http://schemas.microsoft.com/office/drawing/2014/main" id="{20F1D30A-ADB6-FE2B-776A-5A153AA411E1}"/>
                  </a:ext>
                </a:extLst>
              </p:cNvPr>
              <p:cNvSpPr/>
              <p:nvPr/>
            </p:nvSpPr>
            <p:spPr>
              <a:xfrm>
                <a:off x="3483399" y="1304374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B73CC4">
                      <a:shade val="30000"/>
                      <a:satMod val="115000"/>
                    </a:srgbClr>
                  </a:gs>
                  <a:gs pos="50000">
                    <a:srgbClr val="B73CC4">
                      <a:shade val="67500"/>
                      <a:satMod val="115000"/>
                    </a:srgbClr>
                  </a:gs>
                  <a:gs pos="100000">
                    <a:srgbClr val="B73CC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28" name="Rounded Rectangle 17">
                <a:extLst>
                  <a:ext uri="{FF2B5EF4-FFF2-40B4-BE49-F238E27FC236}">
                    <a16:creationId xmlns:a16="http://schemas.microsoft.com/office/drawing/2014/main" id="{B3A6571B-0671-A008-B287-449303C77C14}"/>
                  </a:ext>
                </a:extLst>
              </p:cNvPr>
              <p:cNvSpPr/>
              <p:nvPr/>
            </p:nvSpPr>
            <p:spPr>
              <a:xfrm>
                <a:off x="3731736" y="1457634"/>
                <a:ext cx="1992392" cy="1008112"/>
              </a:xfrm>
              <a:prstGeom prst="rect">
                <a:avLst/>
              </a:prstGeom>
              <a:gradFill flip="none" rotWithShape="1">
                <a:gsLst>
                  <a:gs pos="0">
                    <a:srgbClr val="B73CC4">
                      <a:shade val="30000"/>
                      <a:satMod val="115000"/>
                    </a:srgbClr>
                  </a:gs>
                  <a:gs pos="50000">
                    <a:srgbClr val="B73CC4">
                      <a:shade val="67500"/>
                      <a:satMod val="115000"/>
                    </a:srgbClr>
                  </a:gs>
                  <a:gs pos="100000">
                    <a:srgbClr val="B73CC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r>
                  <a:rPr lang="en-GB" kern="0" dirty="0">
                    <a:solidFill>
                      <a:prstClr val="white"/>
                    </a:solidFill>
                    <a:latin typeface="Franklin Gothic Book" panose="020B0502020104020203"/>
                  </a:rPr>
                  <a:t>2 – </a:t>
                </a:r>
                <a: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  <a:t>Problem </a:t>
                </a:r>
                <a:b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</a:br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25" name="Prostokąt 70">
              <a:extLst>
                <a:ext uri="{FF2B5EF4-FFF2-40B4-BE49-F238E27FC236}">
                  <a16:creationId xmlns:a16="http://schemas.microsoft.com/office/drawing/2014/main" id="{0271142D-1077-1A00-A592-769E4418C461}"/>
                </a:ext>
              </a:extLst>
            </p:cNvPr>
            <p:cNvSpPr/>
            <p:nvPr/>
          </p:nvSpPr>
          <p:spPr>
            <a:xfrm>
              <a:off x="8194685" y="1510906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B73CC4">
                    <a:shade val="30000"/>
                    <a:satMod val="115000"/>
                  </a:srgbClr>
                </a:gs>
                <a:gs pos="50000">
                  <a:srgbClr val="B73CC4">
                    <a:shade val="67500"/>
                    <a:satMod val="115000"/>
                  </a:srgbClr>
                </a:gs>
                <a:gs pos="100000">
                  <a:srgbClr val="B73CC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/>
              <a:endParaRPr lang="en-GB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grpSp>
        <p:nvGrpSpPr>
          <p:cNvPr id="29" name="Grupa 9">
            <a:extLst>
              <a:ext uri="{FF2B5EF4-FFF2-40B4-BE49-F238E27FC236}">
                <a16:creationId xmlns:a16="http://schemas.microsoft.com/office/drawing/2014/main" id="{DC3B3EE0-C2FE-18F9-FFF7-346E6FAE091C}"/>
              </a:ext>
            </a:extLst>
          </p:cNvPr>
          <p:cNvGrpSpPr/>
          <p:nvPr/>
        </p:nvGrpSpPr>
        <p:grpSpPr>
          <a:xfrm>
            <a:off x="8374687" y="4753847"/>
            <a:ext cx="2471747" cy="1607121"/>
            <a:chOff x="8223263" y="4219958"/>
            <a:chExt cx="2471747" cy="1607121"/>
          </a:xfrm>
        </p:grpSpPr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0B054066-146B-FC81-DD68-D32FB0EAB796}"/>
                </a:ext>
              </a:extLst>
            </p:cNvPr>
            <p:cNvGrpSpPr/>
            <p:nvPr/>
          </p:nvGrpSpPr>
          <p:grpSpPr>
            <a:xfrm flipH="1">
              <a:off x="8282068" y="4219958"/>
              <a:ext cx="2412942" cy="1607121"/>
              <a:chOff x="3511604" y="4013426"/>
              <a:chExt cx="2412942" cy="1607121"/>
            </a:xfrm>
          </p:grpSpPr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42FA19B3-1DC5-DB52-2A98-968F60CC36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511604" y="4013426"/>
                <a:ext cx="392113" cy="344488"/>
              </a:xfrm>
              <a:custGeom>
                <a:avLst/>
                <a:gdLst>
                  <a:gd name="T0" fmla="*/ 0 w 247"/>
                  <a:gd name="T1" fmla="*/ 0 h 217"/>
                  <a:gd name="T2" fmla="*/ 247 w 247"/>
                  <a:gd name="T3" fmla="*/ 217 h 217"/>
                  <a:gd name="T4" fmla="*/ 247 w 247"/>
                  <a:gd name="T5" fmla="*/ 0 h 217"/>
                  <a:gd name="T6" fmla="*/ 0 w 247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17">
                    <a:moveTo>
                      <a:pt x="0" y="0"/>
                    </a:moveTo>
                    <a:lnTo>
                      <a:pt x="247" y="217"/>
                    </a:lnTo>
                    <a:lnTo>
                      <a:pt x="24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CADE4">
                      <a:shade val="30000"/>
                      <a:satMod val="115000"/>
                    </a:srgbClr>
                  </a:gs>
                  <a:gs pos="50000">
                    <a:srgbClr val="1CADE4">
                      <a:shade val="67500"/>
                      <a:satMod val="115000"/>
                    </a:srgbClr>
                  </a:gs>
                  <a:gs pos="100000">
                    <a:srgbClr val="1CAD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33" name="Prostokąt 86">
                <a:extLst>
                  <a:ext uri="{FF2B5EF4-FFF2-40B4-BE49-F238E27FC236}">
                    <a16:creationId xmlns:a16="http://schemas.microsoft.com/office/drawing/2014/main" id="{A42C648E-9352-6D55-52A9-8F0E9348712C}"/>
                  </a:ext>
                </a:extLst>
              </p:cNvPr>
              <p:cNvSpPr/>
              <p:nvPr/>
            </p:nvSpPr>
            <p:spPr>
              <a:xfrm rot="10800000" flipH="1">
                <a:off x="3511604" y="4354559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1CADE4">
                      <a:shade val="30000"/>
                      <a:satMod val="115000"/>
                    </a:srgbClr>
                  </a:gs>
                  <a:gs pos="50000">
                    <a:srgbClr val="1CADE4">
                      <a:shade val="67500"/>
                      <a:satMod val="115000"/>
                    </a:srgbClr>
                  </a:gs>
                  <a:gs pos="100000">
                    <a:srgbClr val="1CAD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34" name="Rounded Rectangle 20">
                <a:extLst>
                  <a:ext uri="{FF2B5EF4-FFF2-40B4-BE49-F238E27FC236}">
                    <a16:creationId xmlns:a16="http://schemas.microsoft.com/office/drawing/2014/main" id="{80F2940F-A4F4-0FC7-FC2C-61B6895DDA59}"/>
                  </a:ext>
                </a:extLst>
              </p:cNvPr>
              <p:cNvSpPr/>
              <p:nvPr/>
            </p:nvSpPr>
            <p:spPr>
              <a:xfrm>
                <a:off x="3655620" y="4589490"/>
                <a:ext cx="2088232" cy="836223"/>
              </a:xfrm>
              <a:prstGeom prst="rect">
                <a:avLst/>
              </a:prstGeom>
              <a:gradFill flip="none" rotWithShape="1">
                <a:gsLst>
                  <a:gs pos="0">
                    <a:srgbClr val="1CADE4">
                      <a:shade val="30000"/>
                      <a:satMod val="115000"/>
                    </a:srgbClr>
                  </a:gs>
                  <a:gs pos="50000">
                    <a:srgbClr val="1CADE4">
                      <a:shade val="67500"/>
                      <a:satMod val="115000"/>
                    </a:srgbClr>
                  </a:gs>
                  <a:gs pos="100000">
                    <a:srgbClr val="1CAD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  <a:p>
                <a:pPr algn="r"/>
                <a:r>
                  <a:rPr lang="en-GB" sz="2000" kern="0" dirty="0">
                    <a:solidFill>
                      <a:prstClr val="white"/>
                    </a:solidFill>
                    <a:latin typeface="Franklin Gothic Book" panose="020B0502020104020203"/>
                  </a:rPr>
                  <a:t>6 – Close </a:t>
                </a:r>
                <a:br>
                  <a:rPr lang="en-GB" sz="2000" kern="0" dirty="0">
                    <a:solidFill>
                      <a:prstClr val="white"/>
                    </a:solidFill>
                    <a:latin typeface="Franklin Gothic Book" panose="020B0502020104020203"/>
                  </a:rPr>
                </a:br>
                <a:endParaRPr lang="en-GB" sz="2000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31" name="Prostokąt 71">
              <a:extLst>
                <a:ext uri="{FF2B5EF4-FFF2-40B4-BE49-F238E27FC236}">
                  <a16:creationId xmlns:a16="http://schemas.microsoft.com/office/drawing/2014/main" id="{135D8979-6B79-F108-7F47-F7F720AF793E}"/>
                </a:ext>
              </a:extLst>
            </p:cNvPr>
            <p:cNvSpPr/>
            <p:nvPr/>
          </p:nvSpPr>
          <p:spPr>
            <a:xfrm>
              <a:off x="8223263" y="4559879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1CADE4">
                    <a:shade val="30000"/>
                    <a:satMod val="115000"/>
                  </a:srgbClr>
                </a:gs>
                <a:gs pos="50000">
                  <a:srgbClr val="1CADE4">
                    <a:shade val="67500"/>
                    <a:satMod val="115000"/>
                  </a:srgbClr>
                </a:gs>
                <a:gs pos="100000">
                  <a:srgbClr val="1CADE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/>
              <a:endParaRPr lang="en-GB" sz="2000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grpSp>
        <p:nvGrpSpPr>
          <p:cNvPr id="35" name="Grupa 100">
            <a:extLst>
              <a:ext uri="{FF2B5EF4-FFF2-40B4-BE49-F238E27FC236}">
                <a16:creationId xmlns:a16="http://schemas.microsoft.com/office/drawing/2014/main" id="{B55D4369-2A0C-8144-BCBF-0542838A7569}"/>
              </a:ext>
            </a:extLst>
          </p:cNvPr>
          <p:cNvGrpSpPr/>
          <p:nvPr/>
        </p:nvGrpSpPr>
        <p:grpSpPr>
          <a:xfrm flipH="1">
            <a:off x="8377056" y="3483345"/>
            <a:ext cx="2469378" cy="1267200"/>
            <a:chOff x="1496991" y="1510906"/>
            <a:chExt cx="2469378" cy="1267200"/>
          </a:xfrm>
        </p:grpSpPr>
        <p:grpSp>
          <p:nvGrpSpPr>
            <p:cNvPr id="36" name="Group 2">
              <a:extLst>
                <a:ext uri="{FF2B5EF4-FFF2-40B4-BE49-F238E27FC236}">
                  <a16:creationId xmlns:a16="http://schemas.microsoft.com/office/drawing/2014/main" id="{6C6A8810-84D0-000E-6417-73475A134A29}"/>
                </a:ext>
              </a:extLst>
            </p:cNvPr>
            <p:cNvGrpSpPr/>
            <p:nvPr/>
          </p:nvGrpSpPr>
          <p:grpSpPr>
            <a:xfrm>
              <a:off x="1496991" y="1510906"/>
              <a:ext cx="2412942" cy="1265988"/>
              <a:chOff x="3483399" y="1304374"/>
              <a:chExt cx="2412942" cy="1265988"/>
            </a:xfrm>
          </p:grpSpPr>
          <p:sp>
            <p:nvSpPr>
              <p:cNvPr id="38" name="Prostokąt 103">
                <a:extLst>
                  <a:ext uri="{FF2B5EF4-FFF2-40B4-BE49-F238E27FC236}">
                    <a16:creationId xmlns:a16="http://schemas.microsoft.com/office/drawing/2014/main" id="{D82E8202-0435-400A-9BEA-4AB42EDB5D04}"/>
                  </a:ext>
                </a:extLst>
              </p:cNvPr>
              <p:cNvSpPr/>
              <p:nvPr/>
            </p:nvSpPr>
            <p:spPr>
              <a:xfrm>
                <a:off x="3483399" y="1304374"/>
                <a:ext cx="2412942" cy="126598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  <p:sp>
            <p:nvSpPr>
              <p:cNvPr id="39" name="Rounded Rectangle 17">
                <a:extLst>
                  <a:ext uri="{FF2B5EF4-FFF2-40B4-BE49-F238E27FC236}">
                    <a16:creationId xmlns:a16="http://schemas.microsoft.com/office/drawing/2014/main" id="{B0B41706-2EC9-08EA-24BF-A65C88D02CAA}"/>
                  </a:ext>
                </a:extLst>
              </p:cNvPr>
              <p:cNvSpPr/>
              <p:nvPr/>
            </p:nvSpPr>
            <p:spPr>
              <a:xfrm>
                <a:off x="3635896" y="1457634"/>
                <a:ext cx="2088232" cy="1008112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2225" cap="rnd" cmpd="sng" algn="ctr">
                <a:solidFill>
                  <a:srgbClr val="1CADE4">
                    <a:shade val="1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/>
                <a:r>
                  <a:rPr lang="en-GB" kern="0" dirty="0">
                    <a:solidFill>
                      <a:prstClr val="white"/>
                    </a:solidFill>
                    <a:latin typeface="Franklin Gothic Book" panose="020B0502020104020203"/>
                  </a:rPr>
                  <a:t>4 – </a:t>
                </a:r>
                <a: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  <a:t>Market </a:t>
                </a:r>
                <a:br>
                  <a:rPr lang="en-GB" kern="0">
                    <a:solidFill>
                      <a:prstClr val="white"/>
                    </a:solidFill>
                    <a:latin typeface="Franklin Gothic Book" panose="020B0502020104020203"/>
                  </a:rPr>
                </a:br>
                <a:endParaRPr lang="en-GB" kern="0" dirty="0">
                  <a:solidFill>
                    <a:prstClr val="white"/>
                  </a:solidFill>
                  <a:latin typeface="Franklin Gothic Book" panose="020B0502020104020203"/>
                </a:endParaRPr>
              </a:p>
            </p:txBody>
          </p:sp>
        </p:grpSp>
        <p:sp>
          <p:nvSpPr>
            <p:cNvPr id="37" name="Prostokąt 102">
              <a:extLst>
                <a:ext uri="{FF2B5EF4-FFF2-40B4-BE49-F238E27FC236}">
                  <a16:creationId xmlns:a16="http://schemas.microsoft.com/office/drawing/2014/main" id="{67A36AAA-4B3A-818D-0E46-8F32E1DED317}"/>
                </a:ext>
              </a:extLst>
            </p:cNvPr>
            <p:cNvSpPr/>
            <p:nvPr/>
          </p:nvSpPr>
          <p:spPr>
            <a:xfrm>
              <a:off x="3905169" y="1510906"/>
              <a:ext cx="61200" cy="12672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/>
              <a:endParaRPr lang="en-GB" kern="0" dirty="0" err="1">
                <a:solidFill>
                  <a:prstClr val="white"/>
                </a:solidFill>
                <a:latin typeface="Franklin Gothic Book" panose="020B0502020104020203"/>
              </a:endParaRPr>
            </a:p>
          </p:txBody>
        </p:sp>
      </p:grpSp>
      <p:sp>
        <p:nvSpPr>
          <p:cNvPr id="40" name="Freeform 5">
            <a:extLst>
              <a:ext uri="{FF2B5EF4-FFF2-40B4-BE49-F238E27FC236}">
                <a16:creationId xmlns:a16="http://schemas.microsoft.com/office/drawing/2014/main" id="{6BB2A02C-3AEE-EE20-54B8-8F8C059FF640}"/>
              </a:ext>
            </a:extLst>
          </p:cNvPr>
          <p:cNvSpPr>
            <a:spLocks/>
          </p:cNvSpPr>
          <p:nvPr/>
        </p:nvSpPr>
        <p:spPr bwMode="auto">
          <a:xfrm>
            <a:off x="4266622" y="1987709"/>
            <a:ext cx="3385875" cy="4319422"/>
          </a:xfrm>
          <a:custGeom>
            <a:avLst/>
            <a:gdLst>
              <a:gd name="T0" fmla="*/ 212 w 1121"/>
              <a:gd name="T1" fmla="*/ 0 h 1431"/>
              <a:gd name="T2" fmla="*/ 909 w 1121"/>
              <a:gd name="T3" fmla="*/ 0 h 1431"/>
              <a:gd name="T4" fmla="*/ 1121 w 1121"/>
              <a:gd name="T5" fmla="*/ 239 h 1431"/>
              <a:gd name="T6" fmla="*/ 909 w 1121"/>
              <a:gd name="T7" fmla="*/ 477 h 1431"/>
              <a:gd name="T8" fmla="*/ 212 w 1121"/>
              <a:gd name="T9" fmla="*/ 477 h 1431"/>
              <a:gd name="T10" fmla="*/ 0 w 1121"/>
              <a:gd name="T11" fmla="*/ 716 h 1431"/>
              <a:gd name="T12" fmla="*/ 212 w 1121"/>
              <a:gd name="T13" fmla="*/ 954 h 1431"/>
              <a:gd name="T14" fmla="*/ 909 w 1121"/>
              <a:gd name="T15" fmla="*/ 954 h 1431"/>
              <a:gd name="T16" fmla="*/ 1121 w 1121"/>
              <a:gd name="T17" fmla="*/ 1193 h 1431"/>
              <a:gd name="T18" fmla="*/ 909 w 1121"/>
              <a:gd name="T19" fmla="*/ 1431 h 1431"/>
              <a:gd name="T20" fmla="*/ 212 w 1121"/>
              <a:gd name="T21" fmla="*/ 1431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21" h="1431">
                <a:moveTo>
                  <a:pt x="212" y="0"/>
                </a:moveTo>
                <a:cubicBezTo>
                  <a:pt x="909" y="0"/>
                  <a:pt x="909" y="0"/>
                  <a:pt x="909" y="0"/>
                </a:cubicBezTo>
                <a:cubicBezTo>
                  <a:pt x="1026" y="0"/>
                  <a:pt x="1121" y="107"/>
                  <a:pt x="1121" y="239"/>
                </a:cubicBezTo>
                <a:cubicBezTo>
                  <a:pt x="1121" y="370"/>
                  <a:pt x="1026" y="477"/>
                  <a:pt x="909" y="477"/>
                </a:cubicBezTo>
                <a:cubicBezTo>
                  <a:pt x="212" y="477"/>
                  <a:pt x="212" y="477"/>
                  <a:pt x="212" y="477"/>
                </a:cubicBezTo>
                <a:cubicBezTo>
                  <a:pt x="95" y="477"/>
                  <a:pt x="0" y="584"/>
                  <a:pt x="0" y="716"/>
                </a:cubicBezTo>
                <a:cubicBezTo>
                  <a:pt x="0" y="847"/>
                  <a:pt x="95" y="954"/>
                  <a:pt x="212" y="954"/>
                </a:cubicBezTo>
                <a:cubicBezTo>
                  <a:pt x="909" y="954"/>
                  <a:pt x="909" y="954"/>
                  <a:pt x="909" y="954"/>
                </a:cubicBezTo>
                <a:cubicBezTo>
                  <a:pt x="1026" y="954"/>
                  <a:pt x="1121" y="1061"/>
                  <a:pt x="1121" y="1193"/>
                </a:cubicBezTo>
                <a:cubicBezTo>
                  <a:pt x="1121" y="1324"/>
                  <a:pt x="1026" y="1431"/>
                  <a:pt x="909" y="1431"/>
                </a:cubicBezTo>
                <a:cubicBezTo>
                  <a:pt x="212" y="1431"/>
                  <a:pt x="212" y="1431"/>
                  <a:pt x="212" y="1431"/>
                </a:cubicBezTo>
              </a:path>
            </a:pathLst>
          </a:custGeom>
          <a:noFill/>
          <a:ln w="217488" cap="rnd">
            <a:solidFill>
              <a:srgbClr val="5B9BD5">
                <a:lumMod val="50000"/>
              </a:srgb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EB60F64-E75F-3BA7-1328-F4FDDA5F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40" y="1618346"/>
            <a:ext cx="822960" cy="8229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2146A38-2147-E825-FCAE-B92E1F478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06" y="2208873"/>
            <a:ext cx="822960" cy="8229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540A2C2-4642-F683-63D4-0579D4F01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66" y="3068563"/>
            <a:ext cx="822960" cy="8229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A4621F7-ACD1-888A-A073-C4DA7BDCB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175" y="4413070"/>
            <a:ext cx="822960" cy="82296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5EA2677-6818-D216-1C0A-C6EBE74B7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632" y="5236030"/>
            <a:ext cx="822960" cy="82296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13B6944-3AB6-8514-E12A-72C4293FA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290" y="5895651"/>
            <a:ext cx="822960" cy="8229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67401F5-1BEB-8192-E79E-DD0A8A476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9688" y="5916168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6AC23F-2663-188B-2C45-9A6A4E10460D}"/>
              </a:ext>
            </a:extLst>
          </p:cNvPr>
          <p:cNvGrpSpPr/>
          <p:nvPr/>
        </p:nvGrpSpPr>
        <p:grpSpPr>
          <a:xfrm>
            <a:off x="468630" y="914400"/>
            <a:ext cx="5303519" cy="1188720"/>
            <a:chOff x="118819" y="897947"/>
            <a:chExt cx="5303519" cy="118872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BF35EAA-2965-E1B4-8C79-7655B633CA43}"/>
                </a:ext>
              </a:extLst>
            </p:cNvPr>
            <p:cNvSpPr/>
            <p:nvPr/>
          </p:nvSpPr>
          <p:spPr>
            <a:xfrm>
              <a:off x="118819" y="918648"/>
              <a:ext cx="4719842" cy="109728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Introduction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BBCD74-73EC-0B73-BB1F-35E2E0F40F58}"/>
                </a:ext>
              </a:extLst>
            </p:cNvPr>
            <p:cNvSpPr/>
            <p:nvPr/>
          </p:nvSpPr>
          <p:spPr>
            <a:xfrm>
              <a:off x="4233618" y="897947"/>
              <a:ext cx="1188720" cy="1188720"/>
            </a:xfrm>
            <a:prstGeom prst="ellipse">
              <a:avLst/>
            </a:prstGeom>
            <a:solidFill>
              <a:srgbClr val="0070C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C5E0BC-BAB7-9470-4EE6-5CB6181F9277}"/>
                </a:ext>
              </a:extLst>
            </p:cNvPr>
            <p:cNvSpPr/>
            <p:nvPr/>
          </p:nvSpPr>
          <p:spPr>
            <a:xfrm>
              <a:off x="4279338" y="946984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B094A06-AC5C-136C-E0AF-DB824E15CAE0}"/>
                </a:ext>
              </a:extLst>
            </p:cNvPr>
            <p:cNvSpPr/>
            <p:nvPr/>
          </p:nvSpPr>
          <p:spPr>
            <a:xfrm>
              <a:off x="4462218" y="1129864"/>
              <a:ext cx="731520" cy="731520"/>
            </a:xfrm>
            <a:prstGeom prst="ellipse">
              <a:avLst/>
            </a:prstGeom>
            <a:solidFill>
              <a:srgbClr val="0070C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2555E0-888E-95A9-C0B5-F4CAA09EB162}"/>
              </a:ext>
            </a:extLst>
          </p:cNvPr>
          <p:cNvSpPr/>
          <p:nvPr/>
        </p:nvSpPr>
        <p:spPr>
          <a:xfrm>
            <a:off x="468630" y="2743200"/>
            <a:ext cx="5303520" cy="3657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Who are you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Clearly State what are you asking from the potential investor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89529-D816-B722-1D39-27FE038D9A0A}"/>
              </a:ext>
            </a:extLst>
          </p:cNvPr>
          <p:cNvGrpSpPr/>
          <p:nvPr/>
        </p:nvGrpSpPr>
        <p:grpSpPr>
          <a:xfrm>
            <a:off x="6503670" y="914400"/>
            <a:ext cx="5351033" cy="1188720"/>
            <a:chOff x="5802742" y="855544"/>
            <a:chExt cx="5351033" cy="11887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6FFD44B-AFC8-B267-043A-3778984FF110}"/>
                </a:ext>
              </a:extLst>
            </p:cNvPr>
            <p:cNvSpPr/>
            <p:nvPr/>
          </p:nvSpPr>
          <p:spPr>
            <a:xfrm>
              <a:off x="6387164" y="880462"/>
              <a:ext cx="4766611" cy="1097280"/>
            </a:xfrm>
            <a:prstGeom prst="roundRect">
              <a:avLst/>
            </a:prstGeom>
            <a:gradFill flip="none" rotWithShape="1">
              <a:gsLst>
                <a:gs pos="0">
                  <a:srgbClr val="B73CC4">
                    <a:shade val="30000"/>
                    <a:satMod val="115000"/>
                  </a:srgbClr>
                </a:gs>
                <a:gs pos="50000">
                  <a:srgbClr val="B73CC4">
                    <a:shade val="67500"/>
                    <a:satMod val="115000"/>
                  </a:srgbClr>
                </a:gs>
                <a:gs pos="100000">
                  <a:srgbClr val="B73CC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Problem/Opportunity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A5D5A42-0662-7ED4-F642-B72FB7EA9EB4}"/>
                </a:ext>
              </a:extLst>
            </p:cNvPr>
            <p:cNvSpPr/>
            <p:nvPr/>
          </p:nvSpPr>
          <p:spPr>
            <a:xfrm>
              <a:off x="5802742" y="855544"/>
              <a:ext cx="1188720" cy="1188720"/>
            </a:xfrm>
            <a:prstGeom prst="ellipse">
              <a:avLst/>
            </a:prstGeom>
            <a:solidFill>
              <a:srgbClr val="B73CC4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DD2DDE8-3D77-A65B-B57F-B7BD323F7D8E}"/>
                </a:ext>
              </a:extLst>
            </p:cNvPr>
            <p:cNvSpPr/>
            <p:nvPr/>
          </p:nvSpPr>
          <p:spPr>
            <a:xfrm>
              <a:off x="5848462" y="904581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122EF4B-0F85-D88C-CFAB-58C381099969}"/>
                </a:ext>
              </a:extLst>
            </p:cNvPr>
            <p:cNvSpPr/>
            <p:nvPr/>
          </p:nvSpPr>
          <p:spPr>
            <a:xfrm>
              <a:off x="6031342" y="1083276"/>
              <a:ext cx="731520" cy="731520"/>
            </a:xfrm>
            <a:prstGeom prst="ellipse">
              <a:avLst/>
            </a:prstGeom>
            <a:solidFill>
              <a:srgbClr val="B73CC4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11E83C-8EF2-3FCD-0780-B081BE049CB5}"/>
              </a:ext>
            </a:extLst>
          </p:cNvPr>
          <p:cNvSpPr/>
          <p:nvPr/>
        </p:nvSpPr>
        <p:spPr>
          <a:xfrm>
            <a:off x="6503670" y="2743200"/>
            <a:ext cx="5303520" cy="3657600"/>
          </a:xfrm>
          <a:prstGeom prst="roundRect">
            <a:avLst/>
          </a:prstGeom>
          <a:gradFill flip="none" rotWithShape="1">
            <a:gsLst>
              <a:gs pos="0">
                <a:srgbClr val="B73CC4">
                  <a:shade val="30000"/>
                  <a:satMod val="115000"/>
                </a:srgbClr>
              </a:gs>
              <a:gs pos="50000">
                <a:srgbClr val="B73CC4">
                  <a:shade val="67500"/>
                  <a:satMod val="115000"/>
                </a:srgbClr>
              </a:gs>
              <a:gs pos="100000">
                <a:srgbClr val="B73CC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rnd" cmpd="sng" algn="ctr">
            <a:solidFill>
              <a:srgbClr val="1CADE4">
                <a:shade val="1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Define the problem to solve or the opportunity identified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What is your vision and why do you care?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Why should your potential investor care?</a:t>
            </a:r>
          </a:p>
          <a:p>
            <a:pPr algn="r"/>
            <a:endParaRPr lang="en-US" kern="0" dirty="0">
              <a:solidFill>
                <a:prstClr val="white"/>
              </a:solidFill>
              <a:latin typeface="Franklin Gothic Book" panose="020B050202010402020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A09931-AA3B-EC1F-B814-DB4DED159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012" y="5918682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9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53649B-738A-5F33-241E-51C391AC3D93}"/>
              </a:ext>
            </a:extLst>
          </p:cNvPr>
          <p:cNvGrpSpPr/>
          <p:nvPr/>
        </p:nvGrpSpPr>
        <p:grpSpPr>
          <a:xfrm>
            <a:off x="468630" y="914400"/>
            <a:ext cx="5303520" cy="1188720"/>
            <a:chOff x="428886" y="1448786"/>
            <a:chExt cx="5303520" cy="11887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E2439A7-0B1D-BE24-A900-F9C8347A67C7}"/>
                </a:ext>
              </a:extLst>
            </p:cNvPr>
            <p:cNvSpPr/>
            <p:nvPr/>
          </p:nvSpPr>
          <p:spPr>
            <a:xfrm>
              <a:off x="428886" y="1483655"/>
              <a:ext cx="4719842" cy="1097280"/>
            </a:xfrm>
            <a:prstGeom prst="round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Solution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E40167B-E1F2-2A30-FEC9-80A7AAFA7C92}"/>
                </a:ext>
              </a:extLst>
            </p:cNvPr>
            <p:cNvSpPr/>
            <p:nvPr/>
          </p:nvSpPr>
          <p:spPr>
            <a:xfrm>
              <a:off x="4543686" y="1448786"/>
              <a:ext cx="1188720" cy="1188720"/>
            </a:xfrm>
            <a:prstGeom prst="ellipse">
              <a:avLst/>
            </a:prstGeom>
            <a:solidFill>
              <a:srgbClr val="FF000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36ED488-521A-DA69-73A4-D5CCADC79C8A}"/>
                </a:ext>
              </a:extLst>
            </p:cNvPr>
            <p:cNvSpPr/>
            <p:nvPr/>
          </p:nvSpPr>
          <p:spPr>
            <a:xfrm>
              <a:off x="4589406" y="1497823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DDFCA9A-405F-27FB-8124-7D502C5D246A}"/>
                </a:ext>
              </a:extLst>
            </p:cNvPr>
            <p:cNvSpPr/>
            <p:nvPr/>
          </p:nvSpPr>
          <p:spPr>
            <a:xfrm>
              <a:off x="4772286" y="1680703"/>
              <a:ext cx="731520" cy="731520"/>
            </a:xfrm>
            <a:prstGeom prst="ellipse">
              <a:avLst/>
            </a:prstGeom>
            <a:solidFill>
              <a:srgbClr val="C0000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B26C50-EAEA-9124-D0C8-4374FD62C256}"/>
              </a:ext>
            </a:extLst>
          </p:cNvPr>
          <p:cNvSpPr/>
          <p:nvPr/>
        </p:nvSpPr>
        <p:spPr>
          <a:xfrm>
            <a:off x="468630" y="2743200"/>
            <a:ext cx="5303520" cy="365760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rnd" cmpd="sng" algn="ctr">
            <a:solidFill>
              <a:srgbClr val="1CADE4">
                <a:shade val="1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What is your solution to this problem or how do you plan to capture the opportunity?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What is your timeline? What resources do you need?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How are you qualified to solve the problem?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Who is the competition and what progress have they made?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What differentiates your solution?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Where does your solution sit in the end-to-end value chain?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8D0921-A1DD-3B72-DCDD-99309AEAABC4}"/>
              </a:ext>
            </a:extLst>
          </p:cNvPr>
          <p:cNvGrpSpPr/>
          <p:nvPr/>
        </p:nvGrpSpPr>
        <p:grpSpPr>
          <a:xfrm>
            <a:off x="6503670" y="914400"/>
            <a:ext cx="5349239" cy="1188720"/>
            <a:chOff x="6080872" y="1420551"/>
            <a:chExt cx="5349239" cy="11887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3FC8F49-8B3C-836A-0800-F3935FF82797}"/>
                </a:ext>
              </a:extLst>
            </p:cNvPr>
            <p:cNvSpPr/>
            <p:nvPr/>
          </p:nvSpPr>
          <p:spPr>
            <a:xfrm>
              <a:off x="6665295" y="1448786"/>
              <a:ext cx="4764816" cy="1097280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Market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D2A3CE-8876-2F70-9CE3-1B10676051A8}"/>
                </a:ext>
              </a:extLst>
            </p:cNvPr>
            <p:cNvSpPr/>
            <p:nvPr/>
          </p:nvSpPr>
          <p:spPr>
            <a:xfrm>
              <a:off x="6080872" y="1420551"/>
              <a:ext cx="1188720" cy="1188720"/>
            </a:xfrm>
            <a:prstGeom prst="ellipse">
              <a:avLst/>
            </a:prstGeom>
            <a:solidFill>
              <a:srgbClr val="FFC00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20E3AD-97EB-83B8-FDCE-44D70E1443B0}"/>
                </a:ext>
              </a:extLst>
            </p:cNvPr>
            <p:cNvSpPr/>
            <p:nvPr/>
          </p:nvSpPr>
          <p:spPr>
            <a:xfrm>
              <a:off x="6126592" y="1469588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DC1A186-29F3-EAFE-A2CC-4DA0169F8789}"/>
                </a:ext>
              </a:extLst>
            </p:cNvPr>
            <p:cNvSpPr/>
            <p:nvPr/>
          </p:nvSpPr>
          <p:spPr>
            <a:xfrm>
              <a:off x="6309472" y="1652468"/>
              <a:ext cx="731520" cy="731520"/>
            </a:xfrm>
            <a:prstGeom prst="ellipse">
              <a:avLst/>
            </a:prstGeom>
            <a:solidFill>
              <a:srgbClr val="FFC00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944981-B5D6-DFF6-963C-31A94305E6EC}"/>
              </a:ext>
            </a:extLst>
          </p:cNvPr>
          <p:cNvSpPr/>
          <p:nvPr/>
        </p:nvSpPr>
        <p:spPr>
          <a:xfrm>
            <a:off x="6503670" y="2743200"/>
            <a:ext cx="5303520" cy="36576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rnd" cmpd="sng" algn="ctr">
            <a:solidFill>
              <a:srgbClr val="1CADE4">
                <a:shade val="1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How big is the market? (Total Addressable)  What % are you targeting? (Share of Market)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Which group of customers will you target?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State assumptions u</a:t>
            </a: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sed to estimate the market.</a:t>
            </a:r>
            <a:endParaRPr lang="en-US" sz="2000" dirty="0">
              <a:solidFill>
                <a:schemeClr val="bg1"/>
              </a:solidFill>
              <a:effectLst/>
              <a:latin typeface="Unilever Shilling" panose="020B0502020202020204" pitchFamily="34" charset="0"/>
              <a:cs typeface="Unilever Shilling" panose="020B050202020202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Who is your competition and why will you succeed?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Where will you play and how will you win?</a:t>
            </a:r>
            <a:endParaRPr lang="en-US" sz="2000" dirty="0">
              <a:solidFill>
                <a:schemeClr val="bg1"/>
              </a:solidFill>
              <a:effectLst/>
              <a:latin typeface="Unilever Shilling" panose="020B0502020202020204" pitchFamily="34" charset="0"/>
              <a:cs typeface="Unilever Shilling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8B797B-F22C-5462-8631-17992128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012" y="5918682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6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D8F0EC-7EA4-BAC1-B2C3-5B3B53930435}"/>
              </a:ext>
            </a:extLst>
          </p:cNvPr>
          <p:cNvGrpSpPr/>
          <p:nvPr/>
        </p:nvGrpSpPr>
        <p:grpSpPr>
          <a:xfrm>
            <a:off x="468630" y="914400"/>
            <a:ext cx="5303520" cy="1188720"/>
            <a:chOff x="182880" y="997889"/>
            <a:chExt cx="5303520" cy="11887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830554D-08BC-AD30-A701-4F4C1D7B1DE0}"/>
                </a:ext>
              </a:extLst>
            </p:cNvPr>
            <p:cNvSpPr/>
            <p:nvPr/>
          </p:nvSpPr>
          <p:spPr>
            <a:xfrm>
              <a:off x="182880" y="1052710"/>
              <a:ext cx="4719842" cy="1097280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Business Model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6334168-55C1-901E-2775-DDE86817D791}"/>
                </a:ext>
              </a:extLst>
            </p:cNvPr>
            <p:cNvSpPr/>
            <p:nvPr/>
          </p:nvSpPr>
          <p:spPr>
            <a:xfrm>
              <a:off x="4297680" y="997889"/>
              <a:ext cx="1188720" cy="1188720"/>
            </a:xfrm>
            <a:prstGeom prst="ellipse">
              <a:avLst/>
            </a:prstGeom>
            <a:solidFill>
              <a:srgbClr val="92D05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C6F0F90-5D38-3DC8-6806-7BEDCF9833C7}"/>
                </a:ext>
              </a:extLst>
            </p:cNvPr>
            <p:cNvSpPr/>
            <p:nvPr/>
          </p:nvSpPr>
          <p:spPr>
            <a:xfrm>
              <a:off x="4343400" y="1046926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20C139-918A-A94F-1857-DFA446BF553D}"/>
                </a:ext>
              </a:extLst>
            </p:cNvPr>
            <p:cNvSpPr/>
            <p:nvPr/>
          </p:nvSpPr>
          <p:spPr>
            <a:xfrm>
              <a:off x="4526280" y="1229806"/>
              <a:ext cx="731520" cy="731520"/>
            </a:xfrm>
            <a:prstGeom prst="ellipse">
              <a:avLst/>
            </a:prstGeom>
            <a:solidFill>
              <a:srgbClr val="92D050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1BDBB3-63B3-7A21-1A40-C5156160AA77}"/>
              </a:ext>
            </a:extLst>
          </p:cNvPr>
          <p:cNvSpPr/>
          <p:nvPr/>
        </p:nvSpPr>
        <p:spPr>
          <a:xfrm>
            <a:off x="468630" y="2743200"/>
            <a:ext cx="5303520" cy="365760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rnd" cmpd="sng" algn="ctr">
            <a:solidFill>
              <a:srgbClr val="1CADE4">
                <a:shade val="1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What is the value of your idea?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How will value be unlocked, how will you go to market (partnership, license, buy out?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What role does your idea have in the value chain?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If you get what you ask for what progress will this enable?</a:t>
            </a:r>
            <a:endParaRPr lang="en-US" sz="2400" dirty="0">
              <a:solidFill>
                <a:schemeClr val="bg1"/>
              </a:solidFill>
              <a:effectLst/>
              <a:latin typeface="Unilever Shilling" panose="020B0502020202020204" pitchFamily="34" charset="0"/>
              <a:cs typeface="Unilever Shilling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27A0CB-FE51-CD08-4C27-3EE4957D2175}"/>
              </a:ext>
            </a:extLst>
          </p:cNvPr>
          <p:cNvGrpSpPr/>
          <p:nvPr/>
        </p:nvGrpSpPr>
        <p:grpSpPr>
          <a:xfrm>
            <a:off x="6503670" y="914400"/>
            <a:ext cx="5303520" cy="1188720"/>
            <a:chOff x="6217920" y="955486"/>
            <a:chExt cx="5303520" cy="11887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DD91F4-A48D-A40F-AC33-1E294AE6BA8A}"/>
                </a:ext>
              </a:extLst>
            </p:cNvPr>
            <p:cNvSpPr/>
            <p:nvPr/>
          </p:nvSpPr>
          <p:spPr>
            <a:xfrm>
              <a:off x="6812280" y="986188"/>
              <a:ext cx="4709160" cy="1097280"/>
            </a:xfrm>
            <a:prstGeom prst="roundRect">
              <a:avLst/>
            </a:prstGeom>
            <a:gradFill flip="none" rotWithShape="1">
              <a:gsLst>
                <a:gs pos="0">
                  <a:srgbClr val="1CADE4">
                    <a:shade val="30000"/>
                    <a:satMod val="115000"/>
                  </a:srgbClr>
                </a:gs>
                <a:gs pos="50000">
                  <a:srgbClr val="1CADE4">
                    <a:shade val="67500"/>
                    <a:satMod val="115000"/>
                  </a:srgbClr>
                </a:gs>
                <a:gs pos="100000">
                  <a:srgbClr val="1CADE4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Close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4579924-469D-273B-433C-C1D3D294C78F}"/>
                </a:ext>
              </a:extLst>
            </p:cNvPr>
            <p:cNvSpPr/>
            <p:nvPr/>
          </p:nvSpPr>
          <p:spPr>
            <a:xfrm>
              <a:off x="6217920" y="955486"/>
              <a:ext cx="1188720" cy="1188720"/>
            </a:xfrm>
            <a:prstGeom prst="ellipse">
              <a:avLst/>
            </a:prstGeom>
            <a:solidFill>
              <a:srgbClr val="1CADE4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5376E6-2C18-60DB-6E2E-3F47D29545DB}"/>
                </a:ext>
              </a:extLst>
            </p:cNvPr>
            <p:cNvSpPr/>
            <p:nvPr/>
          </p:nvSpPr>
          <p:spPr>
            <a:xfrm>
              <a:off x="6263640" y="1004523"/>
              <a:ext cx="1097280" cy="1097280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6CBBF1-0FA0-2DEF-6EF6-E010CD3AB0B3}"/>
                </a:ext>
              </a:extLst>
            </p:cNvPr>
            <p:cNvSpPr/>
            <p:nvPr/>
          </p:nvSpPr>
          <p:spPr>
            <a:xfrm>
              <a:off x="6446520" y="1187403"/>
              <a:ext cx="731520" cy="731520"/>
            </a:xfrm>
            <a:prstGeom prst="ellipse">
              <a:avLst/>
            </a:prstGeom>
            <a:solidFill>
              <a:srgbClr val="1CADE4"/>
            </a:solidFill>
            <a:ln w="22225" cap="rnd" cmpd="sng" algn="ctr">
              <a:solidFill>
                <a:srgbClr val="1CADE4">
                  <a:shade val="1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panose="020B0502020104020203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C10C4E-E7E5-0D9D-743F-869780C38CF4}"/>
              </a:ext>
            </a:extLst>
          </p:cNvPr>
          <p:cNvSpPr/>
          <p:nvPr/>
        </p:nvSpPr>
        <p:spPr>
          <a:xfrm>
            <a:off x="6503670" y="2743200"/>
            <a:ext cx="5303520" cy="3657600"/>
          </a:xfrm>
          <a:prstGeom prst="roundRect">
            <a:avLst/>
          </a:prstGeom>
          <a:gradFill flip="none" rotWithShape="1">
            <a:gsLst>
              <a:gs pos="0">
                <a:srgbClr val="1CADE4">
                  <a:shade val="30000"/>
                  <a:satMod val="115000"/>
                </a:srgbClr>
              </a:gs>
              <a:gs pos="50000">
                <a:srgbClr val="1CADE4">
                  <a:shade val="67500"/>
                  <a:satMod val="115000"/>
                </a:srgbClr>
              </a:gs>
              <a:gs pos="100000">
                <a:srgbClr val="1CADE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2225" cap="rnd" cmpd="sng" algn="ctr">
            <a:solidFill>
              <a:srgbClr val="1CADE4">
                <a:shade val="1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State what you’re asking for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  <a:latin typeface="Unilever Shilling" panose="020B0502020202020204" pitchFamily="34" charset="0"/>
                <a:cs typeface="Unilever Shilling" panose="020B0502020202020204" pitchFamily="34" charset="0"/>
              </a:rPr>
              <a:t>State the impact that the investment will have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Unilever Shilling" panose="020B0502020202020204" pitchFamily="34" charset="0"/>
                <a:cs typeface="Unilever Shilling" panose="020B0502020202020204" pitchFamily="34" charset="0"/>
              </a:rPr>
              <a:t>What’s in it for the investor?</a:t>
            </a:r>
            <a:endParaRPr lang="en-US" sz="2400" dirty="0">
              <a:solidFill>
                <a:schemeClr val="bg1"/>
              </a:solidFill>
              <a:effectLst/>
              <a:latin typeface="Unilever Shilling" panose="020B0502020202020204" pitchFamily="34" charset="0"/>
              <a:cs typeface="Unilever Shilling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B0D95A-3F17-43F9-3C95-CCC69F64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3012" y="5912898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7CACC-6B7D-8671-9CA4-66AF485C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pitch deck</a:t>
            </a: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1DEBA09-9C6E-9ED1-5F05-EBB73162A710}"/>
              </a:ext>
            </a:extLst>
          </p:cNvPr>
          <p:cNvSpPr>
            <a:spLocks/>
          </p:cNvSpPr>
          <p:nvPr/>
        </p:nvSpPr>
        <p:spPr bwMode="auto">
          <a:xfrm rot="16200000">
            <a:off x="1882135" y="2052210"/>
            <a:ext cx="2641507" cy="2228073"/>
          </a:xfrm>
          <a:custGeom>
            <a:avLst/>
            <a:gdLst>
              <a:gd name="T0" fmla="*/ 489 w 500"/>
              <a:gd name="T1" fmla="*/ 167 h 422"/>
              <a:gd name="T2" fmla="*/ 457 w 500"/>
              <a:gd name="T3" fmla="*/ 157 h 422"/>
              <a:gd name="T4" fmla="*/ 428 w 500"/>
              <a:gd name="T5" fmla="*/ 172 h 422"/>
              <a:gd name="T6" fmla="*/ 407 w 500"/>
              <a:gd name="T7" fmla="*/ 135 h 422"/>
              <a:gd name="T8" fmla="*/ 433 w 500"/>
              <a:gd name="T9" fmla="*/ 27 h 422"/>
              <a:gd name="T10" fmla="*/ 433 w 500"/>
              <a:gd name="T11" fmla="*/ 27 h 422"/>
              <a:gd name="T12" fmla="*/ 419 w 500"/>
              <a:gd name="T13" fmla="*/ 21 h 422"/>
              <a:gd name="T14" fmla="*/ 325 w 500"/>
              <a:gd name="T15" fmla="*/ 4 h 422"/>
              <a:gd name="T16" fmla="*/ 288 w 500"/>
              <a:gd name="T17" fmla="*/ 25 h 422"/>
              <a:gd name="T18" fmla="*/ 303 w 500"/>
              <a:gd name="T19" fmla="*/ 55 h 422"/>
              <a:gd name="T20" fmla="*/ 293 w 500"/>
              <a:gd name="T21" fmla="*/ 86 h 422"/>
              <a:gd name="T22" fmla="*/ 250 w 500"/>
              <a:gd name="T23" fmla="*/ 96 h 422"/>
              <a:gd name="T24" fmla="*/ 198 w 500"/>
              <a:gd name="T25" fmla="*/ 76 h 422"/>
              <a:gd name="T26" fmla="*/ 205 w 500"/>
              <a:gd name="T27" fmla="*/ 46 h 422"/>
              <a:gd name="T28" fmla="*/ 213 w 500"/>
              <a:gd name="T29" fmla="*/ 28 h 422"/>
              <a:gd name="T30" fmla="*/ 198 w 500"/>
              <a:gd name="T31" fmla="*/ 8 h 422"/>
              <a:gd name="T32" fmla="*/ 114 w 500"/>
              <a:gd name="T33" fmla="*/ 15 h 422"/>
              <a:gd name="T34" fmla="*/ 70 w 500"/>
              <a:gd name="T35" fmla="*/ 29 h 422"/>
              <a:gd name="T36" fmla="*/ 67 w 500"/>
              <a:gd name="T37" fmla="*/ 30 h 422"/>
              <a:gd name="T38" fmla="*/ 67 w 500"/>
              <a:gd name="T39" fmla="*/ 31 h 422"/>
              <a:gd name="T40" fmla="*/ 67 w 500"/>
              <a:gd name="T41" fmla="*/ 31 h 422"/>
              <a:gd name="T42" fmla="*/ 93 w 500"/>
              <a:gd name="T43" fmla="*/ 140 h 422"/>
              <a:gd name="T44" fmla="*/ 72 w 500"/>
              <a:gd name="T45" fmla="*/ 177 h 422"/>
              <a:gd name="T46" fmla="*/ 42 w 500"/>
              <a:gd name="T47" fmla="*/ 162 h 422"/>
              <a:gd name="T48" fmla="*/ 11 w 500"/>
              <a:gd name="T49" fmla="*/ 172 h 422"/>
              <a:gd name="T50" fmla="*/ 1 w 500"/>
              <a:gd name="T51" fmla="*/ 215 h 422"/>
              <a:gd name="T52" fmla="*/ 21 w 500"/>
              <a:gd name="T53" fmla="*/ 266 h 422"/>
              <a:gd name="T54" fmla="*/ 51 w 500"/>
              <a:gd name="T55" fmla="*/ 260 h 422"/>
              <a:gd name="T56" fmla="*/ 69 w 500"/>
              <a:gd name="T57" fmla="*/ 252 h 422"/>
              <a:gd name="T58" fmla="*/ 89 w 500"/>
              <a:gd name="T59" fmla="*/ 266 h 422"/>
              <a:gd name="T60" fmla="*/ 68 w 500"/>
              <a:gd name="T61" fmla="*/ 394 h 422"/>
              <a:gd name="T62" fmla="*/ 66 w 500"/>
              <a:gd name="T63" fmla="*/ 397 h 422"/>
              <a:gd name="T64" fmla="*/ 67 w 500"/>
              <a:gd name="T65" fmla="*/ 397 h 422"/>
              <a:gd name="T66" fmla="*/ 67 w 500"/>
              <a:gd name="T67" fmla="*/ 398 h 422"/>
              <a:gd name="T68" fmla="*/ 72 w 500"/>
              <a:gd name="T69" fmla="*/ 399 h 422"/>
              <a:gd name="T70" fmla="*/ 175 w 500"/>
              <a:gd name="T71" fmla="*/ 419 h 422"/>
              <a:gd name="T72" fmla="*/ 212 w 500"/>
              <a:gd name="T73" fmla="*/ 398 h 422"/>
              <a:gd name="T74" fmla="*/ 197 w 500"/>
              <a:gd name="T75" fmla="*/ 368 h 422"/>
              <a:gd name="T76" fmla="*/ 207 w 500"/>
              <a:gd name="T77" fmla="*/ 337 h 422"/>
              <a:gd name="T78" fmla="*/ 250 w 500"/>
              <a:gd name="T79" fmla="*/ 327 h 422"/>
              <a:gd name="T80" fmla="*/ 302 w 500"/>
              <a:gd name="T81" fmla="*/ 347 h 422"/>
              <a:gd name="T82" fmla="*/ 295 w 500"/>
              <a:gd name="T83" fmla="*/ 377 h 422"/>
              <a:gd name="T84" fmla="*/ 287 w 500"/>
              <a:gd name="T85" fmla="*/ 395 h 422"/>
              <a:gd name="T86" fmla="*/ 302 w 500"/>
              <a:gd name="T87" fmla="*/ 415 h 422"/>
              <a:gd name="T88" fmla="*/ 372 w 500"/>
              <a:gd name="T89" fmla="*/ 412 h 422"/>
              <a:gd name="T90" fmla="*/ 433 w 500"/>
              <a:gd name="T91" fmla="*/ 393 h 422"/>
              <a:gd name="T92" fmla="*/ 433 w 500"/>
              <a:gd name="T93" fmla="*/ 393 h 422"/>
              <a:gd name="T94" fmla="*/ 433 w 500"/>
              <a:gd name="T95" fmla="*/ 393 h 422"/>
              <a:gd name="T96" fmla="*/ 433 w 500"/>
              <a:gd name="T97" fmla="*/ 393 h 422"/>
              <a:gd name="T98" fmla="*/ 411 w 500"/>
              <a:gd name="T99" fmla="*/ 261 h 422"/>
              <a:gd name="T100" fmla="*/ 431 w 500"/>
              <a:gd name="T101" fmla="*/ 247 h 422"/>
              <a:gd name="T102" fmla="*/ 448 w 500"/>
              <a:gd name="T103" fmla="*/ 255 h 422"/>
              <a:gd name="T104" fmla="*/ 478 w 500"/>
              <a:gd name="T105" fmla="*/ 261 h 422"/>
              <a:gd name="T106" fmla="*/ 499 w 500"/>
              <a:gd name="T107" fmla="*/ 210 h 422"/>
              <a:gd name="T108" fmla="*/ 489 w 500"/>
              <a:gd name="T109" fmla="*/ 16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0" h="422">
                <a:moveTo>
                  <a:pt x="489" y="167"/>
                </a:moveTo>
                <a:cubicBezTo>
                  <a:pt x="485" y="161"/>
                  <a:pt x="471" y="148"/>
                  <a:pt x="457" y="157"/>
                </a:cubicBezTo>
                <a:cubicBezTo>
                  <a:pt x="444" y="165"/>
                  <a:pt x="437" y="172"/>
                  <a:pt x="428" y="172"/>
                </a:cubicBezTo>
                <a:cubicBezTo>
                  <a:pt x="419" y="171"/>
                  <a:pt x="405" y="168"/>
                  <a:pt x="407" y="135"/>
                </a:cubicBezTo>
                <a:cubicBezTo>
                  <a:pt x="409" y="90"/>
                  <a:pt x="425" y="44"/>
                  <a:pt x="433" y="27"/>
                </a:cubicBezTo>
                <a:cubicBezTo>
                  <a:pt x="433" y="27"/>
                  <a:pt x="433" y="27"/>
                  <a:pt x="433" y="27"/>
                </a:cubicBezTo>
                <a:cubicBezTo>
                  <a:pt x="419" y="21"/>
                  <a:pt x="419" y="21"/>
                  <a:pt x="419" y="21"/>
                </a:cubicBezTo>
                <a:cubicBezTo>
                  <a:pt x="396" y="14"/>
                  <a:pt x="360" y="6"/>
                  <a:pt x="325" y="4"/>
                </a:cubicBezTo>
                <a:cubicBezTo>
                  <a:pt x="292" y="2"/>
                  <a:pt x="288" y="17"/>
                  <a:pt x="288" y="25"/>
                </a:cubicBezTo>
                <a:cubicBezTo>
                  <a:pt x="288" y="34"/>
                  <a:pt x="295" y="42"/>
                  <a:pt x="303" y="55"/>
                </a:cubicBezTo>
                <a:cubicBezTo>
                  <a:pt x="312" y="68"/>
                  <a:pt x="299" y="83"/>
                  <a:pt x="293" y="86"/>
                </a:cubicBezTo>
                <a:cubicBezTo>
                  <a:pt x="288" y="89"/>
                  <a:pt x="276" y="97"/>
                  <a:pt x="250" y="96"/>
                </a:cubicBezTo>
                <a:cubicBezTo>
                  <a:pt x="222" y="97"/>
                  <a:pt x="202" y="87"/>
                  <a:pt x="198" y="76"/>
                </a:cubicBezTo>
                <a:cubicBezTo>
                  <a:pt x="196" y="67"/>
                  <a:pt x="196" y="56"/>
                  <a:pt x="205" y="46"/>
                </a:cubicBezTo>
                <a:cubicBezTo>
                  <a:pt x="214" y="35"/>
                  <a:pt x="212" y="36"/>
                  <a:pt x="213" y="28"/>
                </a:cubicBezTo>
                <a:cubicBezTo>
                  <a:pt x="214" y="18"/>
                  <a:pt x="207" y="10"/>
                  <a:pt x="198" y="8"/>
                </a:cubicBezTo>
                <a:cubicBezTo>
                  <a:pt x="190" y="7"/>
                  <a:pt x="167" y="0"/>
                  <a:pt x="114" y="15"/>
                </a:cubicBezTo>
                <a:cubicBezTo>
                  <a:pt x="99" y="18"/>
                  <a:pt x="83" y="22"/>
                  <a:pt x="70" y="29"/>
                </a:cubicBezTo>
                <a:cubicBezTo>
                  <a:pt x="69" y="30"/>
                  <a:pt x="68" y="30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75" y="48"/>
                  <a:pt x="90" y="95"/>
                  <a:pt x="93" y="140"/>
                </a:cubicBezTo>
                <a:cubicBezTo>
                  <a:pt x="95" y="173"/>
                  <a:pt x="80" y="176"/>
                  <a:pt x="72" y="177"/>
                </a:cubicBezTo>
                <a:cubicBezTo>
                  <a:pt x="63" y="177"/>
                  <a:pt x="55" y="170"/>
                  <a:pt x="42" y="162"/>
                </a:cubicBezTo>
                <a:cubicBezTo>
                  <a:pt x="29" y="153"/>
                  <a:pt x="14" y="166"/>
                  <a:pt x="11" y="172"/>
                </a:cubicBezTo>
                <a:cubicBezTo>
                  <a:pt x="8" y="177"/>
                  <a:pt x="0" y="188"/>
                  <a:pt x="1" y="215"/>
                </a:cubicBezTo>
                <a:cubicBezTo>
                  <a:pt x="0" y="243"/>
                  <a:pt x="10" y="263"/>
                  <a:pt x="21" y="266"/>
                </a:cubicBezTo>
                <a:cubicBezTo>
                  <a:pt x="30" y="269"/>
                  <a:pt x="41" y="269"/>
                  <a:pt x="51" y="260"/>
                </a:cubicBezTo>
                <a:cubicBezTo>
                  <a:pt x="62" y="251"/>
                  <a:pt x="61" y="253"/>
                  <a:pt x="69" y="252"/>
                </a:cubicBezTo>
                <a:cubicBezTo>
                  <a:pt x="79" y="251"/>
                  <a:pt x="87" y="258"/>
                  <a:pt x="89" y="266"/>
                </a:cubicBezTo>
                <a:cubicBezTo>
                  <a:pt x="90" y="277"/>
                  <a:pt x="100" y="309"/>
                  <a:pt x="68" y="394"/>
                </a:cubicBezTo>
                <a:cubicBezTo>
                  <a:pt x="67" y="396"/>
                  <a:pt x="66" y="397"/>
                  <a:pt x="66" y="397"/>
                </a:cubicBezTo>
                <a:cubicBezTo>
                  <a:pt x="66" y="397"/>
                  <a:pt x="67" y="397"/>
                  <a:pt x="67" y="397"/>
                </a:cubicBezTo>
                <a:cubicBezTo>
                  <a:pt x="67" y="397"/>
                  <a:pt x="67" y="397"/>
                  <a:pt x="67" y="398"/>
                </a:cubicBezTo>
                <a:cubicBezTo>
                  <a:pt x="67" y="398"/>
                  <a:pt x="69" y="398"/>
                  <a:pt x="72" y="399"/>
                </a:cubicBezTo>
                <a:cubicBezTo>
                  <a:pt x="92" y="407"/>
                  <a:pt x="135" y="416"/>
                  <a:pt x="175" y="419"/>
                </a:cubicBezTo>
                <a:cubicBezTo>
                  <a:pt x="208" y="421"/>
                  <a:pt x="212" y="406"/>
                  <a:pt x="212" y="398"/>
                </a:cubicBezTo>
                <a:cubicBezTo>
                  <a:pt x="212" y="389"/>
                  <a:pt x="205" y="381"/>
                  <a:pt x="197" y="368"/>
                </a:cubicBezTo>
                <a:cubicBezTo>
                  <a:pt x="188" y="355"/>
                  <a:pt x="201" y="340"/>
                  <a:pt x="207" y="337"/>
                </a:cubicBezTo>
                <a:cubicBezTo>
                  <a:pt x="212" y="334"/>
                  <a:pt x="223" y="326"/>
                  <a:pt x="250" y="327"/>
                </a:cubicBezTo>
                <a:cubicBezTo>
                  <a:pt x="278" y="326"/>
                  <a:pt x="298" y="336"/>
                  <a:pt x="302" y="347"/>
                </a:cubicBezTo>
                <a:cubicBezTo>
                  <a:pt x="304" y="356"/>
                  <a:pt x="304" y="367"/>
                  <a:pt x="295" y="377"/>
                </a:cubicBezTo>
                <a:cubicBezTo>
                  <a:pt x="286" y="388"/>
                  <a:pt x="288" y="387"/>
                  <a:pt x="287" y="395"/>
                </a:cubicBezTo>
                <a:cubicBezTo>
                  <a:pt x="286" y="405"/>
                  <a:pt x="293" y="413"/>
                  <a:pt x="302" y="415"/>
                </a:cubicBezTo>
                <a:cubicBezTo>
                  <a:pt x="309" y="416"/>
                  <a:pt x="329" y="422"/>
                  <a:pt x="372" y="412"/>
                </a:cubicBezTo>
                <a:cubicBezTo>
                  <a:pt x="403" y="405"/>
                  <a:pt x="429" y="394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399" y="305"/>
                  <a:pt x="409" y="272"/>
                  <a:pt x="411" y="261"/>
                </a:cubicBezTo>
                <a:cubicBezTo>
                  <a:pt x="412" y="253"/>
                  <a:pt x="421" y="246"/>
                  <a:pt x="431" y="247"/>
                </a:cubicBezTo>
                <a:cubicBezTo>
                  <a:pt x="438" y="248"/>
                  <a:pt x="438" y="246"/>
                  <a:pt x="448" y="255"/>
                </a:cubicBezTo>
                <a:cubicBezTo>
                  <a:pt x="459" y="264"/>
                  <a:pt x="469" y="264"/>
                  <a:pt x="478" y="261"/>
                </a:cubicBezTo>
                <a:cubicBezTo>
                  <a:pt x="490" y="258"/>
                  <a:pt x="499" y="238"/>
                  <a:pt x="499" y="210"/>
                </a:cubicBezTo>
                <a:cubicBezTo>
                  <a:pt x="500" y="183"/>
                  <a:pt x="492" y="172"/>
                  <a:pt x="489" y="167"/>
                </a:cubicBezTo>
                <a:close/>
              </a:path>
            </a:pathLst>
          </a:custGeom>
          <a:solidFill>
            <a:srgbClr val="A5A5A5"/>
          </a:solidFill>
          <a:ln w="6350" cap="flat" cmpd="sng" algn="ctr">
            <a:solidFill>
              <a:srgbClr val="A5A5A5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7D2B0F1E-1136-5412-E63F-2D32145E9825}"/>
              </a:ext>
            </a:extLst>
          </p:cNvPr>
          <p:cNvSpPr>
            <a:spLocks/>
          </p:cNvSpPr>
          <p:nvPr/>
        </p:nvSpPr>
        <p:spPr bwMode="auto">
          <a:xfrm rot="16200000">
            <a:off x="4011877" y="1839905"/>
            <a:ext cx="2228073" cy="2632567"/>
          </a:xfrm>
          <a:custGeom>
            <a:avLst/>
            <a:gdLst>
              <a:gd name="T0" fmla="*/ 167 w 422"/>
              <a:gd name="T1" fmla="*/ 11 h 499"/>
              <a:gd name="T2" fmla="*/ 157 w 422"/>
              <a:gd name="T3" fmla="*/ 42 h 499"/>
              <a:gd name="T4" fmla="*/ 172 w 422"/>
              <a:gd name="T5" fmla="*/ 71 h 499"/>
              <a:gd name="T6" fmla="*/ 135 w 422"/>
              <a:gd name="T7" fmla="*/ 92 h 499"/>
              <a:gd name="T8" fmla="*/ 27 w 422"/>
              <a:gd name="T9" fmla="*/ 67 h 499"/>
              <a:gd name="T10" fmla="*/ 27 w 422"/>
              <a:gd name="T11" fmla="*/ 66 h 499"/>
              <a:gd name="T12" fmla="*/ 21 w 422"/>
              <a:gd name="T13" fmla="*/ 81 h 499"/>
              <a:gd name="T14" fmla="*/ 4 w 422"/>
              <a:gd name="T15" fmla="*/ 175 h 499"/>
              <a:gd name="T16" fmla="*/ 25 w 422"/>
              <a:gd name="T17" fmla="*/ 211 h 499"/>
              <a:gd name="T18" fmla="*/ 55 w 422"/>
              <a:gd name="T19" fmla="*/ 196 h 499"/>
              <a:gd name="T20" fmla="*/ 86 w 422"/>
              <a:gd name="T21" fmla="*/ 206 h 499"/>
              <a:gd name="T22" fmla="*/ 96 w 422"/>
              <a:gd name="T23" fmla="*/ 250 h 499"/>
              <a:gd name="T24" fmla="*/ 76 w 422"/>
              <a:gd name="T25" fmla="*/ 301 h 499"/>
              <a:gd name="T26" fmla="*/ 46 w 422"/>
              <a:gd name="T27" fmla="*/ 294 h 499"/>
              <a:gd name="T28" fmla="*/ 28 w 422"/>
              <a:gd name="T29" fmla="*/ 287 h 499"/>
              <a:gd name="T30" fmla="*/ 8 w 422"/>
              <a:gd name="T31" fmla="*/ 301 h 499"/>
              <a:gd name="T32" fmla="*/ 15 w 422"/>
              <a:gd name="T33" fmla="*/ 385 h 499"/>
              <a:gd name="T34" fmla="*/ 29 w 422"/>
              <a:gd name="T35" fmla="*/ 429 h 499"/>
              <a:gd name="T36" fmla="*/ 30 w 422"/>
              <a:gd name="T37" fmla="*/ 432 h 499"/>
              <a:gd name="T38" fmla="*/ 31 w 422"/>
              <a:gd name="T39" fmla="*/ 432 h 499"/>
              <a:gd name="T40" fmla="*/ 31 w 422"/>
              <a:gd name="T41" fmla="*/ 433 h 499"/>
              <a:gd name="T42" fmla="*/ 140 w 422"/>
              <a:gd name="T43" fmla="*/ 407 h 499"/>
              <a:gd name="T44" fmla="*/ 177 w 422"/>
              <a:gd name="T45" fmla="*/ 428 h 499"/>
              <a:gd name="T46" fmla="*/ 162 w 422"/>
              <a:gd name="T47" fmla="*/ 457 h 499"/>
              <a:gd name="T48" fmla="*/ 172 w 422"/>
              <a:gd name="T49" fmla="*/ 488 h 499"/>
              <a:gd name="T50" fmla="*/ 215 w 422"/>
              <a:gd name="T51" fmla="*/ 498 h 499"/>
              <a:gd name="T52" fmla="*/ 266 w 422"/>
              <a:gd name="T53" fmla="*/ 478 h 499"/>
              <a:gd name="T54" fmla="*/ 260 w 422"/>
              <a:gd name="T55" fmla="*/ 448 h 499"/>
              <a:gd name="T56" fmla="*/ 252 w 422"/>
              <a:gd name="T57" fmla="*/ 431 h 499"/>
              <a:gd name="T58" fmla="*/ 266 w 422"/>
              <a:gd name="T59" fmla="*/ 411 h 499"/>
              <a:gd name="T60" fmla="*/ 394 w 422"/>
              <a:gd name="T61" fmla="*/ 431 h 499"/>
              <a:gd name="T62" fmla="*/ 397 w 422"/>
              <a:gd name="T63" fmla="*/ 433 h 499"/>
              <a:gd name="T64" fmla="*/ 397 w 422"/>
              <a:gd name="T65" fmla="*/ 432 h 499"/>
              <a:gd name="T66" fmla="*/ 398 w 422"/>
              <a:gd name="T67" fmla="*/ 433 h 499"/>
              <a:gd name="T68" fmla="*/ 399 w 422"/>
              <a:gd name="T69" fmla="*/ 427 h 499"/>
              <a:gd name="T70" fmla="*/ 419 w 422"/>
              <a:gd name="T71" fmla="*/ 324 h 499"/>
              <a:gd name="T72" fmla="*/ 398 w 422"/>
              <a:gd name="T73" fmla="*/ 288 h 499"/>
              <a:gd name="T74" fmla="*/ 368 w 422"/>
              <a:gd name="T75" fmla="*/ 303 h 499"/>
              <a:gd name="T76" fmla="*/ 337 w 422"/>
              <a:gd name="T77" fmla="*/ 293 h 499"/>
              <a:gd name="T78" fmla="*/ 327 w 422"/>
              <a:gd name="T79" fmla="*/ 249 h 499"/>
              <a:gd name="T80" fmla="*/ 347 w 422"/>
              <a:gd name="T81" fmla="*/ 198 h 499"/>
              <a:gd name="T82" fmla="*/ 377 w 422"/>
              <a:gd name="T83" fmla="*/ 204 h 499"/>
              <a:gd name="T84" fmla="*/ 395 w 422"/>
              <a:gd name="T85" fmla="*/ 212 h 499"/>
              <a:gd name="T86" fmla="*/ 415 w 422"/>
              <a:gd name="T87" fmla="*/ 198 h 499"/>
              <a:gd name="T88" fmla="*/ 412 w 422"/>
              <a:gd name="T89" fmla="*/ 127 h 499"/>
              <a:gd name="T90" fmla="*/ 393 w 422"/>
              <a:gd name="T91" fmla="*/ 67 h 499"/>
              <a:gd name="T92" fmla="*/ 393 w 422"/>
              <a:gd name="T93" fmla="*/ 66 h 499"/>
              <a:gd name="T94" fmla="*/ 393 w 422"/>
              <a:gd name="T95" fmla="*/ 67 h 499"/>
              <a:gd name="T96" fmla="*/ 393 w 422"/>
              <a:gd name="T97" fmla="*/ 66 h 499"/>
              <a:gd name="T98" fmla="*/ 261 w 422"/>
              <a:gd name="T99" fmla="*/ 88 h 499"/>
              <a:gd name="T100" fmla="*/ 247 w 422"/>
              <a:gd name="T101" fmla="*/ 68 h 499"/>
              <a:gd name="T102" fmla="*/ 255 w 422"/>
              <a:gd name="T103" fmla="*/ 51 h 499"/>
              <a:gd name="T104" fmla="*/ 261 w 422"/>
              <a:gd name="T105" fmla="*/ 21 h 499"/>
              <a:gd name="T106" fmla="*/ 210 w 422"/>
              <a:gd name="T107" fmla="*/ 0 h 499"/>
              <a:gd name="T108" fmla="*/ 167 w 422"/>
              <a:gd name="T109" fmla="*/ 1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2" h="499">
                <a:moveTo>
                  <a:pt x="167" y="11"/>
                </a:moveTo>
                <a:cubicBezTo>
                  <a:pt x="161" y="14"/>
                  <a:pt x="148" y="28"/>
                  <a:pt x="157" y="42"/>
                </a:cubicBezTo>
                <a:cubicBezTo>
                  <a:pt x="165" y="55"/>
                  <a:pt x="172" y="63"/>
                  <a:pt x="172" y="71"/>
                </a:cubicBezTo>
                <a:cubicBezTo>
                  <a:pt x="171" y="80"/>
                  <a:pt x="168" y="94"/>
                  <a:pt x="135" y="92"/>
                </a:cubicBezTo>
                <a:cubicBezTo>
                  <a:pt x="90" y="90"/>
                  <a:pt x="44" y="75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1" y="81"/>
                  <a:pt x="21" y="81"/>
                  <a:pt x="21" y="81"/>
                </a:cubicBezTo>
                <a:cubicBezTo>
                  <a:pt x="14" y="103"/>
                  <a:pt x="6" y="139"/>
                  <a:pt x="4" y="175"/>
                </a:cubicBezTo>
                <a:cubicBezTo>
                  <a:pt x="2" y="208"/>
                  <a:pt x="17" y="211"/>
                  <a:pt x="25" y="211"/>
                </a:cubicBezTo>
                <a:cubicBezTo>
                  <a:pt x="34" y="211"/>
                  <a:pt x="42" y="204"/>
                  <a:pt x="55" y="196"/>
                </a:cubicBezTo>
                <a:cubicBezTo>
                  <a:pt x="68" y="187"/>
                  <a:pt x="83" y="201"/>
                  <a:pt x="86" y="206"/>
                </a:cubicBezTo>
                <a:cubicBezTo>
                  <a:pt x="89" y="211"/>
                  <a:pt x="97" y="223"/>
                  <a:pt x="96" y="250"/>
                </a:cubicBezTo>
                <a:cubicBezTo>
                  <a:pt x="97" y="277"/>
                  <a:pt x="87" y="297"/>
                  <a:pt x="76" y="301"/>
                </a:cubicBezTo>
                <a:cubicBezTo>
                  <a:pt x="67" y="304"/>
                  <a:pt x="56" y="304"/>
                  <a:pt x="46" y="294"/>
                </a:cubicBezTo>
                <a:cubicBezTo>
                  <a:pt x="35" y="285"/>
                  <a:pt x="35" y="287"/>
                  <a:pt x="28" y="287"/>
                </a:cubicBezTo>
                <a:cubicBezTo>
                  <a:pt x="18" y="286"/>
                  <a:pt x="10" y="292"/>
                  <a:pt x="8" y="301"/>
                </a:cubicBezTo>
                <a:cubicBezTo>
                  <a:pt x="7" y="310"/>
                  <a:pt x="0" y="332"/>
                  <a:pt x="15" y="385"/>
                </a:cubicBezTo>
                <a:cubicBezTo>
                  <a:pt x="18" y="400"/>
                  <a:pt x="22" y="416"/>
                  <a:pt x="29" y="429"/>
                </a:cubicBezTo>
                <a:cubicBezTo>
                  <a:pt x="30" y="430"/>
                  <a:pt x="30" y="431"/>
                  <a:pt x="30" y="432"/>
                </a:cubicBezTo>
                <a:cubicBezTo>
                  <a:pt x="30" y="432"/>
                  <a:pt x="31" y="432"/>
                  <a:pt x="31" y="432"/>
                </a:cubicBezTo>
                <a:cubicBezTo>
                  <a:pt x="31" y="432"/>
                  <a:pt x="31" y="432"/>
                  <a:pt x="31" y="433"/>
                </a:cubicBezTo>
                <a:cubicBezTo>
                  <a:pt x="48" y="425"/>
                  <a:pt x="95" y="409"/>
                  <a:pt x="140" y="407"/>
                </a:cubicBezTo>
                <a:cubicBezTo>
                  <a:pt x="173" y="405"/>
                  <a:pt x="176" y="419"/>
                  <a:pt x="177" y="428"/>
                </a:cubicBezTo>
                <a:cubicBezTo>
                  <a:pt x="177" y="436"/>
                  <a:pt x="170" y="444"/>
                  <a:pt x="162" y="457"/>
                </a:cubicBezTo>
                <a:cubicBezTo>
                  <a:pt x="153" y="471"/>
                  <a:pt x="166" y="485"/>
                  <a:pt x="172" y="488"/>
                </a:cubicBezTo>
                <a:cubicBezTo>
                  <a:pt x="177" y="492"/>
                  <a:pt x="188" y="499"/>
                  <a:pt x="215" y="498"/>
                </a:cubicBezTo>
                <a:cubicBezTo>
                  <a:pt x="243" y="499"/>
                  <a:pt x="263" y="489"/>
                  <a:pt x="266" y="478"/>
                </a:cubicBezTo>
                <a:cubicBezTo>
                  <a:pt x="269" y="469"/>
                  <a:pt x="269" y="459"/>
                  <a:pt x="260" y="448"/>
                </a:cubicBezTo>
                <a:cubicBezTo>
                  <a:pt x="251" y="438"/>
                  <a:pt x="253" y="438"/>
                  <a:pt x="252" y="431"/>
                </a:cubicBezTo>
                <a:cubicBezTo>
                  <a:pt x="251" y="421"/>
                  <a:pt x="258" y="412"/>
                  <a:pt x="266" y="411"/>
                </a:cubicBezTo>
                <a:cubicBezTo>
                  <a:pt x="277" y="409"/>
                  <a:pt x="309" y="399"/>
                  <a:pt x="394" y="431"/>
                </a:cubicBezTo>
                <a:cubicBezTo>
                  <a:pt x="396" y="432"/>
                  <a:pt x="397" y="433"/>
                  <a:pt x="397" y="433"/>
                </a:cubicBezTo>
                <a:cubicBezTo>
                  <a:pt x="397" y="433"/>
                  <a:pt x="397" y="433"/>
                  <a:pt x="397" y="432"/>
                </a:cubicBezTo>
                <a:cubicBezTo>
                  <a:pt x="397" y="433"/>
                  <a:pt x="397" y="433"/>
                  <a:pt x="398" y="433"/>
                </a:cubicBezTo>
                <a:cubicBezTo>
                  <a:pt x="398" y="433"/>
                  <a:pt x="398" y="431"/>
                  <a:pt x="399" y="427"/>
                </a:cubicBezTo>
                <a:cubicBezTo>
                  <a:pt x="407" y="407"/>
                  <a:pt x="416" y="365"/>
                  <a:pt x="419" y="324"/>
                </a:cubicBezTo>
                <a:cubicBezTo>
                  <a:pt x="421" y="291"/>
                  <a:pt x="406" y="288"/>
                  <a:pt x="398" y="288"/>
                </a:cubicBezTo>
                <a:cubicBezTo>
                  <a:pt x="389" y="287"/>
                  <a:pt x="381" y="295"/>
                  <a:pt x="368" y="303"/>
                </a:cubicBezTo>
                <a:cubicBezTo>
                  <a:pt x="354" y="311"/>
                  <a:pt x="340" y="298"/>
                  <a:pt x="337" y="293"/>
                </a:cubicBezTo>
                <a:cubicBezTo>
                  <a:pt x="334" y="287"/>
                  <a:pt x="326" y="276"/>
                  <a:pt x="327" y="249"/>
                </a:cubicBezTo>
                <a:cubicBezTo>
                  <a:pt x="326" y="221"/>
                  <a:pt x="336" y="201"/>
                  <a:pt x="347" y="198"/>
                </a:cubicBezTo>
                <a:cubicBezTo>
                  <a:pt x="356" y="195"/>
                  <a:pt x="367" y="195"/>
                  <a:pt x="377" y="204"/>
                </a:cubicBezTo>
                <a:cubicBezTo>
                  <a:pt x="388" y="213"/>
                  <a:pt x="387" y="211"/>
                  <a:pt x="395" y="212"/>
                </a:cubicBezTo>
                <a:cubicBezTo>
                  <a:pt x="405" y="213"/>
                  <a:pt x="413" y="206"/>
                  <a:pt x="415" y="198"/>
                </a:cubicBezTo>
                <a:cubicBezTo>
                  <a:pt x="416" y="190"/>
                  <a:pt x="422" y="171"/>
                  <a:pt x="412" y="127"/>
                </a:cubicBezTo>
                <a:cubicBezTo>
                  <a:pt x="405" y="96"/>
                  <a:pt x="394" y="70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93" y="66"/>
                  <a:pt x="393" y="66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05" y="101"/>
                  <a:pt x="272" y="90"/>
                  <a:pt x="261" y="88"/>
                </a:cubicBezTo>
                <a:cubicBezTo>
                  <a:pt x="253" y="87"/>
                  <a:pt x="246" y="78"/>
                  <a:pt x="247" y="68"/>
                </a:cubicBezTo>
                <a:cubicBezTo>
                  <a:pt x="248" y="61"/>
                  <a:pt x="246" y="61"/>
                  <a:pt x="255" y="51"/>
                </a:cubicBezTo>
                <a:cubicBezTo>
                  <a:pt x="264" y="40"/>
                  <a:pt x="264" y="30"/>
                  <a:pt x="261" y="21"/>
                </a:cubicBezTo>
                <a:cubicBezTo>
                  <a:pt x="258" y="10"/>
                  <a:pt x="238" y="0"/>
                  <a:pt x="210" y="0"/>
                </a:cubicBezTo>
                <a:cubicBezTo>
                  <a:pt x="183" y="0"/>
                  <a:pt x="172" y="7"/>
                  <a:pt x="167" y="11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solidFill>
              <a:srgbClr val="44546A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76384A9-C74F-3939-0A78-AC73D88C6597}"/>
              </a:ext>
            </a:extLst>
          </p:cNvPr>
          <p:cNvSpPr>
            <a:spLocks/>
          </p:cNvSpPr>
          <p:nvPr/>
        </p:nvSpPr>
        <p:spPr bwMode="auto">
          <a:xfrm rot="16200000">
            <a:off x="5723715" y="2032096"/>
            <a:ext cx="2641507" cy="2228073"/>
          </a:xfrm>
          <a:custGeom>
            <a:avLst/>
            <a:gdLst>
              <a:gd name="T0" fmla="*/ 489 w 500"/>
              <a:gd name="T1" fmla="*/ 167 h 422"/>
              <a:gd name="T2" fmla="*/ 457 w 500"/>
              <a:gd name="T3" fmla="*/ 157 h 422"/>
              <a:gd name="T4" fmla="*/ 428 w 500"/>
              <a:gd name="T5" fmla="*/ 172 h 422"/>
              <a:gd name="T6" fmla="*/ 407 w 500"/>
              <a:gd name="T7" fmla="*/ 135 h 422"/>
              <a:gd name="T8" fmla="*/ 433 w 500"/>
              <a:gd name="T9" fmla="*/ 27 h 422"/>
              <a:gd name="T10" fmla="*/ 433 w 500"/>
              <a:gd name="T11" fmla="*/ 27 h 422"/>
              <a:gd name="T12" fmla="*/ 419 w 500"/>
              <a:gd name="T13" fmla="*/ 21 h 422"/>
              <a:gd name="T14" fmla="*/ 325 w 500"/>
              <a:gd name="T15" fmla="*/ 4 h 422"/>
              <a:gd name="T16" fmla="*/ 288 w 500"/>
              <a:gd name="T17" fmla="*/ 25 h 422"/>
              <a:gd name="T18" fmla="*/ 303 w 500"/>
              <a:gd name="T19" fmla="*/ 55 h 422"/>
              <a:gd name="T20" fmla="*/ 293 w 500"/>
              <a:gd name="T21" fmla="*/ 86 h 422"/>
              <a:gd name="T22" fmla="*/ 250 w 500"/>
              <a:gd name="T23" fmla="*/ 96 h 422"/>
              <a:gd name="T24" fmla="*/ 198 w 500"/>
              <a:gd name="T25" fmla="*/ 76 h 422"/>
              <a:gd name="T26" fmla="*/ 205 w 500"/>
              <a:gd name="T27" fmla="*/ 46 h 422"/>
              <a:gd name="T28" fmla="*/ 213 w 500"/>
              <a:gd name="T29" fmla="*/ 28 h 422"/>
              <a:gd name="T30" fmla="*/ 198 w 500"/>
              <a:gd name="T31" fmla="*/ 8 h 422"/>
              <a:gd name="T32" fmla="*/ 114 w 500"/>
              <a:gd name="T33" fmla="*/ 15 h 422"/>
              <a:gd name="T34" fmla="*/ 70 w 500"/>
              <a:gd name="T35" fmla="*/ 29 h 422"/>
              <a:gd name="T36" fmla="*/ 67 w 500"/>
              <a:gd name="T37" fmla="*/ 30 h 422"/>
              <a:gd name="T38" fmla="*/ 67 w 500"/>
              <a:gd name="T39" fmla="*/ 31 h 422"/>
              <a:gd name="T40" fmla="*/ 67 w 500"/>
              <a:gd name="T41" fmla="*/ 31 h 422"/>
              <a:gd name="T42" fmla="*/ 93 w 500"/>
              <a:gd name="T43" fmla="*/ 140 h 422"/>
              <a:gd name="T44" fmla="*/ 72 w 500"/>
              <a:gd name="T45" fmla="*/ 177 h 422"/>
              <a:gd name="T46" fmla="*/ 42 w 500"/>
              <a:gd name="T47" fmla="*/ 162 h 422"/>
              <a:gd name="T48" fmla="*/ 11 w 500"/>
              <a:gd name="T49" fmla="*/ 172 h 422"/>
              <a:gd name="T50" fmla="*/ 1 w 500"/>
              <a:gd name="T51" fmla="*/ 215 h 422"/>
              <a:gd name="T52" fmla="*/ 21 w 500"/>
              <a:gd name="T53" fmla="*/ 266 h 422"/>
              <a:gd name="T54" fmla="*/ 51 w 500"/>
              <a:gd name="T55" fmla="*/ 260 h 422"/>
              <a:gd name="T56" fmla="*/ 69 w 500"/>
              <a:gd name="T57" fmla="*/ 252 h 422"/>
              <a:gd name="T58" fmla="*/ 89 w 500"/>
              <a:gd name="T59" fmla="*/ 266 h 422"/>
              <a:gd name="T60" fmla="*/ 68 w 500"/>
              <a:gd name="T61" fmla="*/ 394 h 422"/>
              <a:gd name="T62" fmla="*/ 66 w 500"/>
              <a:gd name="T63" fmla="*/ 397 h 422"/>
              <a:gd name="T64" fmla="*/ 67 w 500"/>
              <a:gd name="T65" fmla="*/ 397 h 422"/>
              <a:gd name="T66" fmla="*/ 67 w 500"/>
              <a:gd name="T67" fmla="*/ 398 h 422"/>
              <a:gd name="T68" fmla="*/ 72 w 500"/>
              <a:gd name="T69" fmla="*/ 399 h 422"/>
              <a:gd name="T70" fmla="*/ 175 w 500"/>
              <a:gd name="T71" fmla="*/ 419 h 422"/>
              <a:gd name="T72" fmla="*/ 212 w 500"/>
              <a:gd name="T73" fmla="*/ 398 h 422"/>
              <a:gd name="T74" fmla="*/ 197 w 500"/>
              <a:gd name="T75" fmla="*/ 368 h 422"/>
              <a:gd name="T76" fmla="*/ 207 w 500"/>
              <a:gd name="T77" fmla="*/ 337 h 422"/>
              <a:gd name="T78" fmla="*/ 250 w 500"/>
              <a:gd name="T79" fmla="*/ 327 h 422"/>
              <a:gd name="T80" fmla="*/ 302 w 500"/>
              <a:gd name="T81" fmla="*/ 347 h 422"/>
              <a:gd name="T82" fmla="*/ 295 w 500"/>
              <a:gd name="T83" fmla="*/ 377 h 422"/>
              <a:gd name="T84" fmla="*/ 287 w 500"/>
              <a:gd name="T85" fmla="*/ 395 h 422"/>
              <a:gd name="T86" fmla="*/ 302 w 500"/>
              <a:gd name="T87" fmla="*/ 415 h 422"/>
              <a:gd name="T88" fmla="*/ 372 w 500"/>
              <a:gd name="T89" fmla="*/ 412 h 422"/>
              <a:gd name="T90" fmla="*/ 433 w 500"/>
              <a:gd name="T91" fmla="*/ 393 h 422"/>
              <a:gd name="T92" fmla="*/ 433 w 500"/>
              <a:gd name="T93" fmla="*/ 393 h 422"/>
              <a:gd name="T94" fmla="*/ 433 w 500"/>
              <a:gd name="T95" fmla="*/ 393 h 422"/>
              <a:gd name="T96" fmla="*/ 433 w 500"/>
              <a:gd name="T97" fmla="*/ 393 h 422"/>
              <a:gd name="T98" fmla="*/ 411 w 500"/>
              <a:gd name="T99" fmla="*/ 261 h 422"/>
              <a:gd name="T100" fmla="*/ 431 w 500"/>
              <a:gd name="T101" fmla="*/ 247 h 422"/>
              <a:gd name="T102" fmla="*/ 448 w 500"/>
              <a:gd name="T103" fmla="*/ 255 h 422"/>
              <a:gd name="T104" fmla="*/ 478 w 500"/>
              <a:gd name="T105" fmla="*/ 261 h 422"/>
              <a:gd name="T106" fmla="*/ 499 w 500"/>
              <a:gd name="T107" fmla="*/ 210 h 422"/>
              <a:gd name="T108" fmla="*/ 489 w 500"/>
              <a:gd name="T109" fmla="*/ 16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0" h="422">
                <a:moveTo>
                  <a:pt x="489" y="167"/>
                </a:moveTo>
                <a:cubicBezTo>
                  <a:pt x="485" y="161"/>
                  <a:pt x="471" y="148"/>
                  <a:pt x="457" y="157"/>
                </a:cubicBezTo>
                <a:cubicBezTo>
                  <a:pt x="444" y="165"/>
                  <a:pt x="437" y="172"/>
                  <a:pt x="428" y="172"/>
                </a:cubicBezTo>
                <a:cubicBezTo>
                  <a:pt x="419" y="171"/>
                  <a:pt x="405" y="168"/>
                  <a:pt x="407" y="135"/>
                </a:cubicBezTo>
                <a:cubicBezTo>
                  <a:pt x="409" y="90"/>
                  <a:pt x="425" y="44"/>
                  <a:pt x="433" y="27"/>
                </a:cubicBezTo>
                <a:cubicBezTo>
                  <a:pt x="433" y="27"/>
                  <a:pt x="433" y="27"/>
                  <a:pt x="433" y="27"/>
                </a:cubicBezTo>
                <a:cubicBezTo>
                  <a:pt x="419" y="21"/>
                  <a:pt x="419" y="21"/>
                  <a:pt x="419" y="21"/>
                </a:cubicBezTo>
                <a:cubicBezTo>
                  <a:pt x="396" y="14"/>
                  <a:pt x="360" y="6"/>
                  <a:pt x="325" y="4"/>
                </a:cubicBezTo>
                <a:cubicBezTo>
                  <a:pt x="292" y="2"/>
                  <a:pt x="288" y="17"/>
                  <a:pt x="288" y="25"/>
                </a:cubicBezTo>
                <a:cubicBezTo>
                  <a:pt x="288" y="34"/>
                  <a:pt x="295" y="42"/>
                  <a:pt x="303" y="55"/>
                </a:cubicBezTo>
                <a:cubicBezTo>
                  <a:pt x="312" y="68"/>
                  <a:pt x="299" y="83"/>
                  <a:pt x="293" y="86"/>
                </a:cubicBezTo>
                <a:cubicBezTo>
                  <a:pt x="288" y="89"/>
                  <a:pt x="276" y="97"/>
                  <a:pt x="250" y="96"/>
                </a:cubicBezTo>
                <a:cubicBezTo>
                  <a:pt x="222" y="97"/>
                  <a:pt x="202" y="87"/>
                  <a:pt x="198" y="76"/>
                </a:cubicBezTo>
                <a:cubicBezTo>
                  <a:pt x="196" y="67"/>
                  <a:pt x="196" y="56"/>
                  <a:pt x="205" y="46"/>
                </a:cubicBezTo>
                <a:cubicBezTo>
                  <a:pt x="214" y="35"/>
                  <a:pt x="212" y="36"/>
                  <a:pt x="213" y="28"/>
                </a:cubicBezTo>
                <a:cubicBezTo>
                  <a:pt x="214" y="18"/>
                  <a:pt x="207" y="10"/>
                  <a:pt x="198" y="8"/>
                </a:cubicBezTo>
                <a:cubicBezTo>
                  <a:pt x="190" y="7"/>
                  <a:pt x="167" y="0"/>
                  <a:pt x="114" y="15"/>
                </a:cubicBezTo>
                <a:cubicBezTo>
                  <a:pt x="99" y="18"/>
                  <a:pt x="83" y="22"/>
                  <a:pt x="70" y="29"/>
                </a:cubicBezTo>
                <a:cubicBezTo>
                  <a:pt x="69" y="30"/>
                  <a:pt x="68" y="30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75" y="48"/>
                  <a:pt x="90" y="95"/>
                  <a:pt x="93" y="140"/>
                </a:cubicBezTo>
                <a:cubicBezTo>
                  <a:pt x="95" y="173"/>
                  <a:pt x="80" y="176"/>
                  <a:pt x="72" y="177"/>
                </a:cubicBezTo>
                <a:cubicBezTo>
                  <a:pt x="63" y="177"/>
                  <a:pt x="55" y="170"/>
                  <a:pt x="42" y="162"/>
                </a:cubicBezTo>
                <a:cubicBezTo>
                  <a:pt x="29" y="153"/>
                  <a:pt x="14" y="166"/>
                  <a:pt x="11" y="172"/>
                </a:cubicBezTo>
                <a:cubicBezTo>
                  <a:pt x="8" y="177"/>
                  <a:pt x="0" y="188"/>
                  <a:pt x="1" y="215"/>
                </a:cubicBezTo>
                <a:cubicBezTo>
                  <a:pt x="0" y="243"/>
                  <a:pt x="10" y="263"/>
                  <a:pt x="21" y="266"/>
                </a:cubicBezTo>
                <a:cubicBezTo>
                  <a:pt x="30" y="269"/>
                  <a:pt x="41" y="269"/>
                  <a:pt x="51" y="260"/>
                </a:cubicBezTo>
                <a:cubicBezTo>
                  <a:pt x="62" y="251"/>
                  <a:pt x="61" y="253"/>
                  <a:pt x="69" y="252"/>
                </a:cubicBezTo>
                <a:cubicBezTo>
                  <a:pt x="79" y="251"/>
                  <a:pt x="87" y="258"/>
                  <a:pt x="89" y="266"/>
                </a:cubicBezTo>
                <a:cubicBezTo>
                  <a:pt x="90" y="277"/>
                  <a:pt x="100" y="309"/>
                  <a:pt x="68" y="394"/>
                </a:cubicBezTo>
                <a:cubicBezTo>
                  <a:pt x="67" y="396"/>
                  <a:pt x="66" y="397"/>
                  <a:pt x="66" y="397"/>
                </a:cubicBezTo>
                <a:cubicBezTo>
                  <a:pt x="66" y="397"/>
                  <a:pt x="67" y="397"/>
                  <a:pt x="67" y="397"/>
                </a:cubicBezTo>
                <a:cubicBezTo>
                  <a:pt x="67" y="397"/>
                  <a:pt x="67" y="397"/>
                  <a:pt x="67" y="398"/>
                </a:cubicBezTo>
                <a:cubicBezTo>
                  <a:pt x="67" y="398"/>
                  <a:pt x="69" y="398"/>
                  <a:pt x="72" y="399"/>
                </a:cubicBezTo>
                <a:cubicBezTo>
                  <a:pt x="92" y="407"/>
                  <a:pt x="135" y="416"/>
                  <a:pt x="175" y="419"/>
                </a:cubicBezTo>
                <a:cubicBezTo>
                  <a:pt x="208" y="421"/>
                  <a:pt x="212" y="406"/>
                  <a:pt x="212" y="398"/>
                </a:cubicBezTo>
                <a:cubicBezTo>
                  <a:pt x="212" y="389"/>
                  <a:pt x="205" y="381"/>
                  <a:pt x="197" y="368"/>
                </a:cubicBezTo>
                <a:cubicBezTo>
                  <a:pt x="188" y="355"/>
                  <a:pt x="201" y="340"/>
                  <a:pt x="207" y="337"/>
                </a:cubicBezTo>
                <a:cubicBezTo>
                  <a:pt x="212" y="334"/>
                  <a:pt x="223" y="326"/>
                  <a:pt x="250" y="327"/>
                </a:cubicBezTo>
                <a:cubicBezTo>
                  <a:pt x="278" y="326"/>
                  <a:pt x="298" y="336"/>
                  <a:pt x="302" y="347"/>
                </a:cubicBezTo>
                <a:cubicBezTo>
                  <a:pt x="304" y="356"/>
                  <a:pt x="304" y="367"/>
                  <a:pt x="295" y="377"/>
                </a:cubicBezTo>
                <a:cubicBezTo>
                  <a:pt x="286" y="388"/>
                  <a:pt x="288" y="387"/>
                  <a:pt x="287" y="395"/>
                </a:cubicBezTo>
                <a:cubicBezTo>
                  <a:pt x="286" y="405"/>
                  <a:pt x="293" y="413"/>
                  <a:pt x="302" y="415"/>
                </a:cubicBezTo>
                <a:cubicBezTo>
                  <a:pt x="309" y="416"/>
                  <a:pt x="329" y="422"/>
                  <a:pt x="372" y="412"/>
                </a:cubicBezTo>
                <a:cubicBezTo>
                  <a:pt x="403" y="405"/>
                  <a:pt x="429" y="394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399" y="305"/>
                  <a:pt x="409" y="272"/>
                  <a:pt x="411" y="261"/>
                </a:cubicBezTo>
                <a:cubicBezTo>
                  <a:pt x="412" y="253"/>
                  <a:pt x="421" y="246"/>
                  <a:pt x="431" y="247"/>
                </a:cubicBezTo>
                <a:cubicBezTo>
                  <a:pt x="438" y="248"/>
                  <a:pt x="438" y="246"/>
                  <a:pt x="448" y="255"/>
                </a:cubicBezTo>
                <a:cubicBezTo>
                  <a:pt x="459" y="264"/>
                  <a:pt x="469" y="264"/>
                  <a:pt x="478" y="261"/>
                </a:cubicBezTo>
                <a:cubicBezTo>
                  <a:pt x="490" y="258"/>
                  <a:pt x="499" y="238"/>
                  <a:pt x="499" y="210"/>
                </a:cubicBezTo>
                <a:cubicBezTo>
                  <a:pt x="500" y="183"/>
                  <a:pt x="492" y="172"/>
                  <a:pt x="489" y="167"/>
                </a:cubicBezTo>
                <a:close/>
              </a:path>
            </a:pathLst>
          </a:custGeom>
          <a:solidFill>
            <a:srgbClr val="4472C4"/>
          </a:solidFill>
          <a:ln w="6350" cap="flat" cmpd="sng" algn="ctr">
            <a:solidFill>
              <a:srgbClr val="4472C4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A5016D32-C37A-BADA-5E53-80C3C9F8FF3B}"/>
              </a:ext>
            </a:extLst>
          </p:cNvPr>
          <p:cNvSpPr>
            <a:spLocks/>
          </p:cNvSpPr>
          <p:nvPr/>
        </p:nvSpPr>
        <p:spPr bwMode="auto">
          <a:xfrm rot="16200000">
            <a:off x="2095862" y="3774902"/>
            <a:ext cx="2228073" cy="2632567"/>
          </a:xfrm>
          <a:custGeom>
            <a:avLst/>
            <a:gdLst>
              <a:gd name="T0" fmla="*/ 167 w 422"/>
              <a:gd name="T1" fmla="*/ 11 h 499"/>
              <a:gd name="T2" fmla="*/ 157 w 422"/>
              <a:gd name="T3" fmla="*/ 42 h 499"/>
              <a:gd name="T4" fmla="*/ 172 w 422"/>
              <a:gd name="T5" fmla="*/ 71 h 499"/>
              <a:gd name="T6" fmla="*/ 135 w 422"/>
              <a:gd name="T7" fmla="*/ 92 h 499"/>
              <a:gd name="T8" fmla="*/ 27 w 422"/>
              <a:gd name="T9" fmla="*/ 67 h 499"/>
              <a:gd name="T10" fmla="*/ 27 w 422"/>
              <a:gd name="T11" fmla="*/ 66 h 499"/>
              <a:gd name="T12" fmla="*/ 21 w 422"/>
              <a:gd name="T13" fmla="*/ 81 h 499"/>
              <a:gd name="T14" fmla="*/ 4 w 422"/>
              <a:gd name="T15" fmla="*/ 175 h 499"/>
              <a:gd name="T16" fmla="*/ 25 w 422"/>
              <a:gd name="T17" fmla="*/ 211 h 499"/>
              <a:gd name="T18" fmla="*/ 55 w 422"/>
              <a:gd name="T19" fmla="*/ 196 h 499"/>
              <a:gd name="T20" fmla="*/ 86 w 422"/>
              <a:gd name="T21" fmla="*/ 206 h 499"/>
              <a:gd name="T22" fmla="*/ 96 w 422"/>
              <a:gd name="T23" fmla="*/ 250 h 499"/>
              <a:gd name="T24" fmla="*/ 76 w 422"/>
              <a:gd name="T25" fmla="*/ 301 h 499"/>
              <a:gd name="T26" fmla="*/ 46 w 422"/>
              <a:gd name="T27" fmla="*/ 294 h 499"/>
              <a:gd name="T28" fmla="*/ 28 w 422"/>
              <a:gd name="T29" fmla="*/ 287 h 499"/>
              <a:gd name="T30" fmla="*/ 8 w 422"/>
              <a:gd name="T31" fmla="*/ 301 h 499"/>
              <a:gd name="T32" fmla="*/ 15 w 422"/>
              <a:gd name="T33" fmla="*/ 385 h 499"/>
              <a:gd name="T34" fmla="*/ 29 w 422"/>
              <a:gd name="T35" fmla="*/ 429 h 499"/>
              <a:gd name="T36" fmla="*/ 30 w 422"/>
              <a:gd name="T37" fmla="*/ 432 h 499"/>
              <a:gd name="T38" fmla="*/ 31 w 422"/>
              <a:gd name="T39" fmla="*/ 432 h 499"/>
              <a:gd name="T40" fmla="*/ 31 w 422"/>
              <a:gd name="T41" fmla="*/ 433 h 499"/>
              <a:gd name="T42" fmla="*/ 140 w 422"/>
              <a:gd name="T43" fmla="*/ 407 h 499"/>
              <a:gd name="T44" fmla="*/ 177 w 422"/>
              <a:gd name="T45" fmla="*/ 428 h 499"/>
              <a:gd name="T46" fmla="*/ 162 w 422"/>
              <a:gd name="T47" fmla="*/ 457 h 499"/>
              <a:gd name="T48" fmla="*/ 172 w 422"/>
              <a:gd name="T49" fmla="*/ 488 h 499"/>
              <a:gd name="T50" fmla="*/ 215 w 422"/>
              <a:gd name="T51" fmla="*/ 498 h 499"/>
              <a:gd name="T52" fmla="*/ 266 w 422"/>
              <a:gd name="T53" fmla="*/ 478 h 499"/>
              <a:gd name="T54" fmla="*/ 260 w 422"/>
              <a:gd name="T55" fmla="*/ 448 h 499"/>
              <a:gd name="T56" fmla="*/ 252 w 422"/>
              <a:gd name="T57" fmla="*/ 431 h 499"/>
              <a:gd name="T58" fmla="*/ 266 w 422"/>
              <a:gd name="T59" fmla="*/ 411 h 499"/>
              <a:gd name="T60" fmla="*/ 394 w 422"/>
              <a:gd name="T61" fmla="*/ 431 h 499"/>
              <a:gd name="T62" fmla="*/ 397 w 422"/>
              <a:gd name="T63" fmla="*/ 433 h 499"/>
              <a:gd name="T64" fmla="*/ 397 w 422"/>
              <a:gd name="T65" fmla="*/ 432 h 499"/>
              <a:gd name="T66" fmla="*/ 398 w 422"/>
              <a:gd name="T67" fmla="*/ 433 h 499"/>
              <a:gd name="T68" fmla="*/ 399 w 422"/>
              <a:gd name="T69" fmla="*/ 427 h 499"/>
              <a:gd name="T70" fmla="*/ 419 w 422"/>
              <a:gd name="T71" fmla="*/ 324 h 499"/>
              <a:gd name="T72" fmla="*/ 398 w 422"/>
              <a:gd name="T73" fmla="*/ 288 h 499"/>
              <a:gd name="T74" fmla="*/ 368 w 422"/>
              <a:gd name="T75" fmla="*/ 303 h 499"/>
              <a:gd name="T76" fmla="*/ 337 w 422"/>
              <a:gd name="T77" fmla="*/ 293 h 499"/>
              <a:gd name="T78" fmla="*/ 327 w 422"/>
              <a:gd name="T79" fmla="*/ 249 h 499"/>
              <a:gd name="T80" fmla="*/ 347 w 422"/>
              <a:gd name="T81" fmla="*/ 198 h 499"/>
              <a:gd name="T82" fmla="*/ 377 w 422"/>
              <a:gd name="T83" fmla="*/ 204 h 499"/>
              <a:gd name="T84" fmla="*/ 395 w 422"/>
              <a:gd name="T85" fmla="*/ 212 h 499"/>
              <a:gd name="T86" fmla="*/ 415 w 422"/>
              <a:gd name="T87" fmla="*/ 198 h 499"/>
              <a:gd name="T88" fmla="*/ 412 w 422"/>
              <a:gd name="T89" fmla="*/ 127 h 499"/>
              <a:gd name="T90" fmla="*/ 393 w 422"/>
              <a:gd name="T91" fmla="*/ 67 h 499"/>
              <a:gd name="T92" fmla="*/ 393 w 422"/>
              <a:gd name="T93" fmla="*/ 66 h 499"/>
              <a:gd name="T94" fmla="*/ 393 w 422"/>
              <a:gd name="T95" fmla="*/ 67 h 499"/>
              <a:gd name="T96" fmla="*/ 393 w 422"/>
              <a:gd name="T97" fmla="*/ 66 h 499"/>
              <a:gd name="T98" fmla="*/ 261 w 422"/>
              <a:gd name="T99" fmla="*/ 88 h 499"/>
              <a:gd name="T100" fmla="*/ 247 w 422"/>
              <a:gd name="T101" fmla="*/ 68 h 499"/>
              <a:gd name="T102" fmla="*/ 255 w 422"/>
              <a:gd name="T103" fmla="*/ 51 h 499"/>
              <a:gd name="T104" fmla="*/ 261 w 422"/>
              <a:gd name="T105" fmla="*/ 21 h 499"/>
              <a:gd name="T106" fmla="*/ 210 w 422"/>
              <a:gd name="T107" fmla="*/ 0 h 499"/>
              <a:gd name="T108" fmla="*/ 167 w 422"/>
              <a:gd name="T109" fmla="*/ 1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2" h="499">
                <a:moveTo>
                  <a:pt x="167" y="11"/>
                </a:moveTo>
                <a:cubicBezTo>
                  <a:pt x="161" y="14"/>
                  <a:pt x="148" y="28"/>
                  <a:pt x="157" y="42"/>
                </a:cubicBezTo>
                <a:cubicBezTo>
                  <a:pt x="165" y="55"/>
                  <a:pt x="172" y="63"/>
                  <a:pt x="172" y="71"/>
                </a:cubicBezTo>
                <a:cubicBezTo>
                  <a:pt x="171" y="80"/>
                  <a:pt x="168" y="94"/>
                  <a:pt x="135" y="92"/>
                </a:cubicBezTo>
                <a:cubicBezTo>
                  <a:pt x="90" y="90"/>
                  <a:pt x="44" y="75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1" y="81"/>
                  <a:pt x="21" y="81"/>
                  <a:pt x="21" y="81"/>
                </a:cubicBezTo>
                <a:cubicBezTo>
                  <a:pt x="14" y="103"/>
                  <a:pt x="6" y="139"/>
                  <a:pt x="4" y="175"/>
                </a:cubicBezTo>
                <a:cubicBezTo>
                  <a:pt x="2" y="208"/>
                  <a:pt x="17" y="211"/>
                  <a:pt x="25" y="211"/>
                </a:cubicBezTo>
                <a:cubicBezTo>
                  <a:pt x="34" y="211"/>
                  <a:pt x="42" y="204"/>
                  <a:pt x="55" y="196"/>
                </a:cubicBezTo>
                <a:cubicBezTo>
                  <a:pt x="68" y="187"/>
                  <a:pt x="83" y="201"/>
                  <a:pt x="86" y="206"/>
                </a:cubicBezTo>
                <a:cubicBezTo>
                  <a:pt x="89" y="211"/>
                  <a:pt x="97" y="223"/>
                  <a:pt x="96" y="250"/>
                </a:cubicBezTo>
                <a:cubicBezTo>
                  <a:pt x="97" y="277"/>
                  <a:pt x="87" y="297"/>
                  <a:pt x="76" y="301"/>
                </a:cubicBezTo>
                <a:cubicBezTo>
                  <a:pt x="67" y="304"/>
                  <a:pt x="56" y="304"/>
                  <a:pt x="46" y="294"/>
                </a:cubicBezTo>
                <a:cubicBezTo>
                  <a:pt x="35" y="285"/>
                  <a:pt x="35" y="287"/>
                  <a:pt x="28" y="287"/>
                </a:cubicBezTo>
                <a:cubicBezTo>
                  <a:pt x="18" y="286"/>
                  <a:pt x="10" y="292"/>
                  <a:pt x="8" y="301"/>
                </a:cubicBezTo>
                <a:cubicBezTo>
                  <a:pt x="7" y="310"/>
                  <a:pt x="0" y="332"/>
                  <a:pt x="15" y="385"/>
                </a:cubicBezTo>
                <a:cubicBezTo>
                  <a:pt x="18" y="400"/>
                  <a:pt x="22" y="416"/>
                  <a:pt x="29" y="429"/>
                </a:cubicBezTo>
                <a:cubicBezTo>
                  <a:pt x="30" y="430"/>
                  <a:pt x="30" y="431"/>
                  <a:pt x="30" y="432"/>
                </a:cubicBezTo>
                <a:cubicBezTo>
                  <a:pt x="30" y="432"/>
                  <a:pt x="31" y="432"/>
                  <a:pt x="31" y="432"/>
                </a:cubicBezTo>
                <a:cubicBezTo>
                  <a:pt x="31" y="432"/>
                  <a:pt x="31" y="432"/>
                  <a:pt x="31" y="433"/>
                </a:cubicBezTo>
                <a:cubicBezTo>
                  <a:pt x="48" y="425"/>
                  <a:pt x="95" y="409"/>
                  <a:pt x="140" y="407"/>
                </a:cubicBezTo>
                <a:cubicBezTo>
                  <a:pt x="173" y="405"/>
                  <a:pt x="176" y="419"/>
                  <a:pt x="177" y="428"/>
                </a:cubicBezTo>
                <a:cubicBezTo>
                  <a:pt x="177" y="436"/>
                  <a:pt x="170" y="444"/>
                  <a:pt x="162" y="457"/>
                </a:cubicBezTo>
                <a:cubicBezTo>
                  <a:pt x="153" y="471"/>
                  <a:pt x="166" y="485"/>
                  <a:pt x="172" y="488"/>
                </a:cubicBezTo>
                <a:cubicBezTo>
                  <a:pt x="177" y="492"/>
                  <a:pt x="188" y="499"/>
                  <a:pt x="215" y="498"/>
                </a:cubicBezTo>
                <a:cubicBezTo>
                  <a:pt x="243" y="499"/>
                  <a:pt x="263" y="489"/>
                  <a:pt x="266" y="478"/>
                </a:cubicBezTo>
                <a:cubicBezTo>
                  <a:pt x="269" y="469"/>
                  <a:pt x="269" y="459"/>
                  <a:pt x="260" y="448"/>
                </a:cubicBezTo>
                <a:cubicBezTo>
                  <a:pt x="251" y="438"/>
                  <a:pt x="253" y="438"/>
                  <a:pt x="252" y="431"/>
                </a:cubicBezTo>
                <a:cubicBezTo>
                  <a:pt x="251" y="421"/>
                  <a:pt x="258" y="412"/>
                  <a:pt x="266" y="411"/>
                </a:cubicBezTo>
                <a:cubicBezTo>
                  <a:pt x="277" y="409"/>
                  <a:pt x="309" y="399"/>
                  <a:pt x="394" y="431"/>
                </a:cubicBezTo>
                <a:cubicBezTo>
                  <a:pt x="396" y="432"/>
                  <a:pt x="397" y="433"/>
                  <a:pt x="397" y="433"/>
                </a:cubicBezTo>
                <a:cubicBezTo>
                  <a:pt x="397" y="433"/>
                  <a:pt x="397" y="433"/>
                  <a:pt x="397" y="432"/>
                </a:cubicBezTo>
                <a:cubicBezTo>
                  <a:pt x="397" y="433"/>
                  <a:pt x="397" y="433"/>
                  <a:pt x="398" y="433"/>
                </a:cubicBezTo>
                <a:cubicBezTo>
                  <a:pt x="398" y="433"/>
                  <a:pt x="398" y="431"/>
                  <a:pt x="399" y="427"/>
                </a:cubicBezTo>
                <a:cubicBezTo>
                  <a:pt x="407" y="407"/>
                  <a:pt x="416" y="365"/>
                  <a:pt x="419" y="324"/>
                </a:cubicBezTo>
                <a:cubicBezTo>
                  <a:pt x="421" y="291"/>
                  <a:pt x="406" y="288"/>
                  <a:pt x="398" y="288"/>
                </a:cubicBezTo>
                <a:cubicBezTo>
                  <a:pt x="389" y="287"/>
                  <a:pt x="381" y="295"/>
                  <a:pt x="368" y="303"/>
                </a:cubicBezTo>
                <a:cubicBezTo>
                  <a:pt x="354" y="311"/>
                  <a:pt x="340" y="298"/>
                  <a:pt x="337" y="293"/>
                </a:cubicBezTo>
                <a:cubicBezTo>
                  <a:pt x="334" y="287"/>
                  <a:pt x="326" y="276"/>
                  <a:pt x="327" y="249"/>
                </a:cubicBezTo>
                <a:cubicBezTo>
                  <a:pt x="326" y="221"/>
                  <a:pt x="336" y="201"/>
                  <a:pt x="347" y="198"/>
                </a:cubicBezTo>
                <a:cubicBezTo>
                  <a:pt x="356" y="195"/>
                  <a:pt x="367" y="195"/>
                  <a:pt x="377" y="204"/>
                </a:cubicBezTo>
                <a:cubicBezTo>
                  <a:pt x="388" y="213"/>
                  <a:pt x="387" y="211"/>
                  <a:pt x="395" y="212"/>
                </a:cubicBezTo>
                <a:cubicBezTo>
                  <a:pt x="405" y="213"/>
                  <a:pt x="413" y="206"/>
                  <a:pt x="415" y="198"/>
                </a:cubicBezTo>
                <a:cubicBezTo>
                  <a:pt x="416" y="190"/>
                  <a:pt x="422" y="171"/>
                  <a:pt x="412" y="127"/>
                </a:cubicBezTo>
                <a:cubicBezTo>
                  <a:pt x="405" y="96"/>
                  <a:pt x="394" y="70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93" y="66"/>
                  <a:pt x="393" y="66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05" y="101"/>
                  <a:pt x="272" y="90"/>
                  <a:pt x="261" y="88"/>
                </a:cubicBezTo>
                <a:cubicBezTo>
                  <a:pt x="253" y="87"/>
                  <a:pt x="246" y="78"/>
                  <a:pt x="247" y="68"/>
                </a:cubicBezTo>
                <a:cubicBezTo>
                  <a:pt x="248" y="61"/>
                  <a:pt x="246" y="61"/>
                  <a:pt x="255" y="51"/>
                </a:cubicBezTo>
                <a:cubicBezTo>
                  <a:pt x="264" y="40"/>
                  <a:pt x="264" y="30"/>
                  <a:pt x="261" y="21"/>
                </a:cubicBezTo>
                <a:cubicBezTo>
                  <a:pt x="258" y="10"/>
                  <a:pt x="238" y="0"/>
                  <a:pt x="210" y="0"/>
                </a:cubicBezTo>
                <a:cubicBezTo>
                  <a:pt x="183" y="0"/>
                  <a:pt x="172" y="7"/>
                  <a:pt x="167" y="11"/>
                </a:cubicBezTo>
                <a:close/>
              </a:path>
            </a:pathLst>
          </a:custGeom>
          <a:solidFill>
            <a:srgbClr val="70AD47"/>
          </a:solidFill>
          <a:ln w="6350" cap="flat" cmpd="sng" algn="ctr">
            <a:solidFill>
              <a:srgbClr val="70AD47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2CBF0D49-9050-3292-BFF0-54E71BCC874D}"/>
              </a:ext>
            </a:extLst>
          </p:cNvPr>
          <p:cNvSpPr>
            <a:spLocks/>
          </p:cNvSpPr>
          <p:nvPr/>
        </p:nvSpPr>
        <p:spPr bwMode="auto">
          <a:xfrm rot="16200000">
            <a:off x="5944015" y="3753744"/>
            <a:ext cx="2228073" cy="2632567"/>
          </a:xfrm>
          <a:custGeom>
            <a:avLst/>
            <a:gdLst>
              <a:gd name="T0" fmla="*/ 167 w 422"/>
              <a:gd name="T1" fmla="*/ 11 h 499"/>
              <a:gd name="T2" fmla="*/ 157 w 422"/>
              <a:gd name="T3" fmla="*/ 42 h 499"/>
              <a:gd name="T4" fmla="*/ 172 w 422"/>
              <a:gd name="T5" fmla="*/ 71 h 499"/>
              <a:gd name="T6" fmla="*/ 135 w 422"/>
              <a:gd name="T7" fmla="*/ 92 h 499"/>
              <a:gd name="T8" fmla="*/ 27 w 422"/>
              <a:gd name="T9" fmla="*/ 67 h 499"/>
              <a:gd name="T10" fmla="*/ 27 w 422"/>
              <a:gd name="T11" fmla="*/ 66 h 499"/>
              <a:gd name="T12" fmla="*/ 21 w 422"/>
              <a:gd name="T13" fmla="*/ 81 h 499"/>
              <a:gd name="T14" fmla="*/ 4 w 422"/>
              <a:gd name="T15" fmla="*/ 175 h 499"/>
              <a:gd name="T16" fmla="*/ 25 w 422"/>
              <a:gd name="T17" fmla="*/ 211 h 499"/>
              <a:gd name="T18" fmla="*/ 55 w 422"/>
              <a:gd name="T19" fmla="*/ 196 h 499"/>
              <a:gd name="T20" fmla="*/ 86 w 422"/>
              <a:gd name="T21" fmla="*/ 206 h 499"/>
              <a:gd name="T22" fmla="*/ 96 w 422"/>
              <a:gd name="T23" fmla="*/ 250 h 499"/>
              <a:gd name="T24" fmla="*/ 76 w 422"/>
              <a:gd name="T25" fmla="*/ 301 h 499"/>
              <a:gd name="T26" fmla="*/ 46 w 422"/>
              <a:gd name="T27" fmla="*/ 294 h 499"/>
              <a:gd name="T28" fmla="*/ 28 w 422"/>
              <a:gd name="T29" fmla="*/ 287 h 499"/>
              <a:gd name="T30" fmla="*/ 8 w 422"/>
              <a:gd name="T31" fmla="*/ 301 h 499"/>
              <a:gd name="T32" fmla="*/ 15 w 422"/>
              <a:gd name="T33" fmla="*/ 385 h 499"/>
              <a:gd name="T34" fmla="*/ 29 w 422"/>
              <a:gd name="T35" fmla="*/ 429 h 499"/>
              <a:gd name="T36" fmla="*/ 30 w 422"/>
              <a:gd name="T37" fmla="*/ 432 h 499"/>
              <a:gd name="T38" fmla="*/ 31 w 422"/>
              <a:gd name="T39" fmla="*/ 432 h 499"/>
              <a:gd name="T40" fmla="*/ 31 w 422"/>
              <a:gd name="T41" fmla="*/ 433 h 499"/>
              <a:gd name="T42" fmla="*/ 140 w 422"/>
              <a:gd name="T43" fmla="*/ 407 h 499"/>
              <a:gd name="T44" fmla="*/ 177 w 422"/>
              <a:gd name="T45" fmla="*/ 428 h 499"/>
              <a:gd name="T46" fmla="*/ 162 w 422"/>
              <a:gd name="T47" fmla="*/ 457 h 499"/>
              <a:gd name="T48" fmla="*/ 172 w 422"/>
              <a:gd name="T49" fmla="*/ 488 h 499"/>
              <a:gd name="T50" fmla="*/ 215 w 422"/>
              <a:gd name="T51" fmla="*/ 498 h 499"/>
              <a:gd name="T52" fmla="*/ 266 w 422"/>
              <a:gd name="T53" fmla="*/ 478 h 499"/>
              <a:gd name="T54" fmla="*/ 260 w 422"/>
              <a:gd name="T55" fmla="*/ 448 h 499"/>
              <a:gd name="T56" fmla="*/ 252 w 422"/>
              <a:gd name="T57" fmla="*/ 431 h 499"/>
              <a:gd name="T58" fmla="*/ 266 w 422"/>
              <a:gd name="T59" fmla="*/ 411 h 499"/>
              <a:gd name="T60" fmla="*/ 394 w 422"/>
              <a:gd name="T61" fmla="*/ 431 h 499"/>
              <a:gd name="T62" fmla="*/ 397 w 422"/>
              <a:gd name="T63" fmla="*/ 433 h 499"/>
              <a:gd name="T64" fmla="*/ 397 w 422"/>
              <a:gd name="T65" fmla="*/ 432 h 499"/>
              <a:gd name="T66" fmla="*/ 398 w 422"/>
              <a:gd name="T67" fmla="*/ 433 h 499"/>
              <a:gd name="T68" fmla="*/ 399 w 422"/>
              <a:gd name="T69" fmla="*/ 427 h 499"/>
              <a:gd name="T70" fmla="*/ 419 w 422"/>
              <a:gd name="T71" fmla="*/ 324 h 499"/>
              <a:gd name="T72" fmla="*/ 398 w 422"/>
              <a:gd name="T73" fmla="*/ 288 h 499"/>
              <a:gd name="T74" fmla="*/ 368 w 422"/>
              <a:gd name="T75" fmla="*/ 303 h 499"/>
              <a:gd name="T76" fmla="*/ 337 w 422"/>
              <a:gd name="T77" fmla="*/ 293 h 499"/>
              <a:gd name="T78" fmla="*/ 327 w 422"/>
              <a:gd name="T79" fmla="*/ 249 h 499"/>
              <a:gd name="T80" fmla="*/ 347 w 422"/>
              <a:gd name="T81" fmla="*/ 198 h 499"/>
              <a:gd name="T82" fmla="*/ 377 w 422"/>
              <a:gd name="T83" fmla="*/ 204 h 499"/>
              <a:gd name="T84" fmla="*/ 395 w 422"/>
              <a:gd name="T85" fmla="*/ 212 h 499"/>
              <a:gd name="T86" fmla="*/ 415 w 422"/>
              <a:gd name="T87" fmla="*/ 198 h 499"/>
              <a:gd name="T88" fmla="*/ 412 w 422"/>
              <a:gd name="T89" fmla="*/ 127 h 499"/>
              <a:gd name="T90" fmla="*/ 393 w 422"/>
              <a:gd name="T91" fmla="*/ 67 h 499"/>
              <a:gd name="T92" fmla="*/ 393 w 422"/>
              <a:gd name="T93" fmla="*/ 66 h 499"/>
              <a:gd name="T94" fmla="*/ 393 w 422"/>
              <a:gd name="T95" fmla="*/ 67 h 499"/>
              <a:gd name="T96" fmla="*/ 393 w 422"/>
              <a:gd name="T97" fmla="*/ 66 h 499"/>
              <a:gd name="T98" fmla="*/ 261 w 422"/>
              <a:gd name="T99" fmla="*/ 88 h 499"/>
              <a:gd name="T100" fmla="*/ 247 w 422"/>
              <a:gd name="T101" fmla="*/ 68 h 499"/>
              <a:gd name="T102" fmla="*/ 255 w 422"/>
              <a:gd name="T103" fmla="*/ 51 h 499"/>
              <a:gd name="T104" fmla="*/ 261 w 422"/>
              <a:gd name="T105" fmla="*/ 21 h 499"/>
              <a:gd name="T106" fmla="*/ 210 w 422"/>
              <a:gd name="T107" fmla="*/ 0 h 499"/>
              <a:gd name="T108" fmla="*/ 167 w 422"/>
              <a:gd name="T109" fmla="*/ 1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2" h="499">
                <a:moveTo>
                  <a:pt x="167" y="11"/>
                </a:moveTo>
                <a:cubicBezTo>
                  <a:pt x="161" y="14"/>
                  <a:pt x="148" y="28"/>
                  <a:pt x="157" y="42"/>
                </a:cubicBezTo>
                <a:cubicBezTo>
                  <a:pt x="165" y="55"/>
                  <a:pt x="172" y="63"/>
                  <a:pt x="172" y="71"/>
                </a:cubicBezTo>
                <a:cubicBezTo>
                  <a:pt x="171" y="80"/>
                  <a:pt x="168" y="94"/>
                  <a:pt x="135" y="92"/>
                </a:cubicBezTo>
                <a:cubicBezTo>
                  <a:pt x="90" y="90"/>
                  <a:pt x="44" y="75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1" y="81"/>
                  <a:pt x="21" y="81"/>
                  <a:pt x="21" y="81"/>
                </a:cubicBezTo>
                <a:cubicBezTo>
                  <a:pt x="14" y="103"/>
                  <a:pt x="6" y="139"/>
                  <a:pt x="4" y="175"/>
                </a:cubicBezTo>
                <a:cubicBezTo>
                  <a:pt x="2" y="208"/>
                  <a:pt x="17" y="211"/>
                  <a:pt x="25" y="211"/>
                </a:cubicBezTo>
                <a:cubicBezTo>
                  <a:pt x="34" y="211"/>
                  <a:pt x="42" y="204"/>
                  <a:pt x="55" y="196"/>
                </a:cubicBezTo>
                <a:cubicBezTo>
                  <a:pt x="68" y="187"/>
                  <a:pt x="83" y="201"/>
                  <a:pt x="86" y="206"/>
                </a:cubicBezTo>
                <a:cubicBezTo>
                  <a:pt x="89" y="211"/>
                  <a:pt x="97" y="223"/>
                  <a:pt x="96" y="250"/>
                </a:cubicBezTo>
                <a:cubicBezTo>
                  <a:pt x="97" y="277"/>
                  <a:pt x="87" y="297"/>
                  <a:pt x="76" y="301"/>
                </a:cubicBezTo>
                <a:cubicBezTo>
                  <a:pt x="67" y="304"/>
                  <a:pt x="56" y="304"/>
                  <a:pt x="46" y="294"/>
                </a:cubicBezTo>
                <a:cubicBezTo>
                  <a:pt x="35" y="285"/>
                  <a:pt x="35" y="287"/>
                  <a:pt x="28" y="287"/>
                </a:cubicBezTo>
                <a:cubicBezTo>
                  <a:pt x="18" y="286"/>
                  <a:pt x="10" y="292"/>
                  <a:pt x="8" y="301"/>
                </a:cubicBezTo>
                <a:cubicBezTo>
                  <a:pt x="7" y="310"/>
                  <a:pt x="0" y="332"/>
                  <a:pt x="15" y="385"/>
                </a:cubicBezTo>
                <a:cubicBezTo>
                  <a:pt x="18" y="400"/>
                  <a:pt x="22" y="416"/>
                  <a:pt x="29" y="429"/>
                </a:cubicBezTo>
                <a:cubicBezTo>
                  <a:pt x="30" y="430"/>
                  <a:pt x="30" y="431"/>
                  <a:pt x="30" y="432"/>
                </a:cubicBezTo>
                <a:cubicBezTo>
                  <a:pt x="30" y="432"/>
                  <a:pt x="31" y="432"/>
                  <a:pt x="31" y="432"/>
                </a:cubicBezTo>
                <a:cubicBezTo>
                  <a:pt x="31" y="432"/>
                  <a:pt x="31" y="432"/>
                  <a:pt x="31" y="433"/>
                </a:cubicBezTo>
                <a:cubicBezTo>
                  <a:pt x="48" y="425"/>
                  <a:pt x="95" y="409"/>
                  <a:pt x="140" y="407"/>
                </a:cubicBezTo>
                <a:cubicBezTo>
                  <a:pt x="173" y="405"/>
                  <a:pt x="176" y="419"/>
                  <a:pt x="177" y="428"/>
                </a:cubicBezTo>
                <a:cubicBezTo>
                  <a:pt x="177" y="436"/>
                  <a:pt x="170" y="444"/>
                  <a:pt x="162" y="457"/>
                </a:cubicBezTo>
                <a:cubicBezTo>
                  <a:pt x="153" y="471"/>
                  <a:pt x="166" y="485"/>
                  <a:pt x="172" y="488"/>
                </a:cubicBezTo>
                <a:cubicBezTo>
                  <a:pt x="177" y="492"/>
                  <a:pt x="188" y="499"/>
                  <a:pt x="215" y="498"/>
                </a:cubicBezTo>
                <a:cubicBezTo>
                  <a:pt x="243" y="499"/>
                  <a:pt x="263" y="489"/>
                  <a:pt x="266" y="478"/>
                </a:cubicBezTo>
                <a:cubicBezTo>
                  <a:pt x="269" y="469"/>
                  <a:pt x="269" y="459"/>
                  <a:pt x="260" y="448"/>
                </a:cubicBezTo>
                <a:cubicBezTo>
                  <a:pt x="251" y="438"/>
                  <a:pt x="253" y="438"/>
                  <a:pt x="252" y="431"/>
                </a:cubicBezTo>
                <a:cubicBezTo>
                  <a:pt x="251" y="421"/>
                  <a:pt x="258" y="412"/>
                  <a:pt x="266" y="411"/>
                </a:cubicBezTo>
                <a:cubicBezTo>
                  <a:pt x="277" y="409"/>
                  <a:pt x="309" y="399"/>
                  <a:pt x="394" y="431"/>
                </a:cubicBezTo>
                <a:cubicBezTo>
                  <a:pt x="396" y="432"/>
                  <a:pt x="397" y="433"/>
                  <a:pt x="397" y="433"/>
                </a:cubicBezTo>
                <a:cubicBezTo>
                  <a:pt x="397" y="433"/>
                  <a:pt x="397" y="433"/>
                  <a:pt x="397" y="432"/>
                </a:cubicBezTo>
                <a:cubicBezTo>
                  <a:pt x="397" y="433"/>
                  <a:pt x="397" y="433"/>
                  <a:pt x="398" y="433"/>
                </a:cubicBezTo>
                <a:cubicBezTo>
                  <a:pt x="398" y="433"/>
                  <a:pt x="398" y="431"/>
                  <a:pt x="399" y="427"/>
                </a:cubicBezTo>
                <a:cubicBezTo>
                  <a:pt x="407" y="407"/>
                  <a:pt x="416" y="365"/>
                  <a:pt x="419" y="324"/>
                </a:cubicBezTo>
                <a:cubicBezTo>
                  <a:pt x="421" y="291"/>
                  <a:pt x="406" y="288"/>
                  <a:pt x="398" y="288"/>
                </a:cubicBezTo>
                <a:cubicBezTo>
                  <a:pt x="389" y="287"/>
                  <a:pt x="381" y="295"/>
                  <a:pt x="368" y="303"/>
                </a:cubicBezTo>
                <a:cubicBezTo>
                  <a:pt x="354" y="311"/>
                  <a:pt x="340" y="298"/>
                  <a:pt x="337" y="293"/>
                </a:cubicBezTo>
                <a:cubicBezTo>
                  <a:pt x="334" y="287"/>
                  <a:pt x="326" y="276"/>
                  <a:pt x="327" y="249"/>
                </a:cubicBezTo>
                <a:cubicBezTo>
                  <a:pt x="326" y="221"/>
                  <a:pt x="336" y="201"/>
                  <a:pt x="347" y="198"/>
                </a:cubicBezTo>
                <a:cubicBezTo>
                  <a:pt x="356" y="195"/>
                  <a:pt x="367" y="195"/>
                  <a:pt x="377" y="204"/>
                </a:cubicBezTo>
                <a:cubicBezTo>
                  <a:pt x="388" y="213"/>
                  <a:pt x="387" y="211"/>
                  <a:pt x="395" y="212"/>
                </a:cubicBezTo>
                <a:cubicBezTo>
                  <a:pt x="405" y="213"/>
                  <a:pt x="413" y="206"/>
                  <a:pt x="415" y="198"/>
                </a:cubicBezTo>
                <a:cubicBezTo>
                  <a:pt x="416" y="190"/>
                  <a:pt x="422" y="171"/>
                  <a:pt x="412" y="127"/>
                </a:cubicBezTo>
                <a:cubicBezTo>
                  <a:pt x="405" y="96"/>
                  <a:pt x="394" y="70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93" y="66"/>
                  <a:pt x="393" y="66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05" y="101"/>
                  <a:pt x="272" y="90"/>
                  <a:pt x="261" y="88"/>
                </a:cubicBezTo>
                <a:cubicBezTo>
                  <a:pt x="253" y="87"/>
                  <a:pt x="246" y="78"/>
                  <a:pt x="247" y="68"/>
                </a:cubicBezTo>
                <a:cubicBezTo>
                  <a:pt x="248" y="61"/>
                  <a:pt x="246" y="61"/>
                  <a:pt x="255" y="51"/>
                </a:cubicBezTo>
                <a:cubicBezTo>
                  <a:pt x="264" y="40"/>
                  <a:pt x="264" y="30"/>
                  <a:pt x="261" y="21"/>
                </a:cubicBezTo>
                <a:cubicBezTo>
                  <a:pt x="258" y="10"/>
                  <a:pt x="238" y="0"/>
                  <a:pt x="210" y="0"/>
                </a:cubicBezTo>
                <a:cubicBezTo>
                  <a:pt x="183" y="0"/>
                  <a:pt x="172" y="7"/>
                  <a:pt x="167" y="11"/>
                </a:cubicBezTo>
                <a:close/>
              </a:path>
            </a:pathLst>
          </a:custGeom>
          <a:solidFill>
            <a:srgbClr val="ED7D31"/>
          </a:solidFill>
          <a:ln w="6350" cap="flat" cmpd="sng" algn="ctr">
            <a:solidFill>
              <a:srgbClr val="ED7D31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5916F5E3-97DB-811F-6191-E185068D5587}"/>
              </a:ext>
            </a:extLst>
          </p:cNvPr>
          <p:cNvSpPr>
            <a:spLocks/>
          </p:cNvSpPr>
          <p:nvPr/>
        </p:nvSpPr>
        <p:spPr bwMode="auto">
          <a:xfrm rot="16200000">
            <a:off x="3805159" y="3977148"/>
            <a:ext cx="2641507" cy="2228073"/>
          </a:xfrm>
          <a:custGeom>
            <a:avLst/>
            <a:gdLst>
              <a:gd name="T0" fmla="*/ 489 w 500"/>
              <a:gd name="T1" fmla="*/ 167 h 422"/>
              <a:gd name="T2" fmla="*/ 457 w 500"/>
              <a:gd name="T3" fmla="*/ 157 h 422"/>
              <a:gd name="T4" fmla="*/ 428 w 500"/>
              <a:gd name="T5" fmla="*/ 172 h 422"/>
              <a:gd name="T6" fmla="*/ 407 w 500"/>
              <a:gd name="T7" fmla="*/ 135 h 422"/>
              <a:gd name="T8" fmla="*/ 433 w 500"/>
              <a:gd name="T9" fmla="*/ 27 h 422"/>
              <a:gd name="T10" fmla="*/ 433 w 500"/>
              <a:gd name="T11" fmla="*/ 27 h 422"/>
              <a:gd name="T12" fmla="*/ 419 w 500"/>
              <a:gd name="T13" fmla="*/ 21 h 422"/>
              <a:gd name="T14" fmla="*/ 325 w 500"/>
              <a:gd name="T15" fmla="*/ 4 h 422"/>
              <a:gd name="T16" fmla="*/ 288 w 500"/>
              <a:gd name="T17" fmla="*/ 25 h 422"/>
              <a:gd name="T18" fmla="*/ 303 w 500"/>
              <a:gd name="T19" fmla="*/ 55 h 422"/>
              <a:gd name="T20" fmla="*/ 293 w 500"/>
              <a:gd name="T21" fmla="*/ 86 h 422"/>
              <a:gd name="T22" fmla="*/ 250 w 500"/>
              <a:gd name="T23" fmla="*/ 96 h 422"/>
              <a:gd name="T24" fmla="*/ 198 w 500"/>
              <a:gd name="T25" fmla="*/ 76 h 422"/>
              <a:gd name="T26" fmla="*/ 205 w 500"/>
              <a:gd name="T27" fmla="*/ 46 h 422"/>
              <a:gd name="T28" fmla="*/ 213 w 500"/>
              <a:gd name="T29" fmla="*/ 28 h 422"/>
              <a:gd name="T30" fmla="*/ 198 w 500"/>
              <a:gd name="T31" fmla="*/ 8 h 422"/>
              <a:gd name="T32" fmla="*/ 114 w 500"/>
              <a:gd name="T33" fmla="*/ 15 h 422"/>
              <a:gd name="T34" fmla="*/ 70 w 500"/>
              <a:gd name="T35" fmla="*/ 29 h 422"/>
              <a:gd name="T36" fmla="*/ 67 w 500"/>
              <a:gd name="T37" fmla="*/ 30 h 422"/>
              <a:gd name="T38" fmla="*/ 67 w 500"/>
              <a:gd name="T39" fmla="*/ 31 h 422"/>
              <a:gd name="T40" fmla="*/ 67 w 500"/>
              <a:gd name="T41" fmla="*/ 31 h 422"/>
              <a:gd name="T42" fmla="*/ 93 w 500"/>
              <a:gd name="T43" fmla="*/ 140 h 422"/>
              <a:gd name="T44" fmla="*/ 72 w 500"/>
              <a:gd name="T45" fmla="*/ 177 h 422"/>
              <a:gd name="T46" fmla="*/ 42 w 500"/>
              <a:gd name="T47" fmla="*/ 162 h 422"/>
              <a:gd name="T48" fmla="*/ 11 w 500"/>
              <a:gd name="T49" fmla="*/ 172 h 422"/>
              <a:gd name="T50" fmla="*/ 1 w 500"/>
              <a:gd name="T51" fmla="*/ 215 h 422"/>
              <a:gd name="T52" fmla="*/ 21 w 500"/>
              <a:gd name="T53" fmla="*/ 266 h 422"/>
              <a:gd name="T54" fmla="*/ 51 w 500"/>
              <a:gd name="T55" fmla="*/ 260 h 422"/>
              <a:gd name="T56" fmla="*/ 69 w 500"/>
              <a:gd name="T57" fmla="*/ 252 h 422"/>
              <a:gd name="T58" fmla="*/ 89 w 500"/>
              <a:gd name="T59" fmla="*/ 266 h 422"/>
              <a:gd name="T60" fmla="*/ 68 w 500"/>
              <a:gd name="T61" fmla="*/ 394 h 422"/>
              <a:gd name="T62" fmla="*/ 66 w 500"/>
              <a:gd name="T63" fmla="*/ 397 h 422"/>
              <a:gd name="T64" fmla="*/ 67 w 500"/>
              <a:gd name="T65" fmla="*/ 397 h 422"/>
              <a:gd name="T66" fmla="*/ 67 w 500"/>
              <a:gd name="T67" fmla="*/ 398 h 422"/>
              <a:gd name="T68" fmla="*/ 72 w 500"/>
              <a:gd name="T69" fmla="*/ 399 h 422"/>
              <a:gd name="T70" fmla="*/ 175 w 500"/>
              <a:gd name="T71" fmla="*/ 419 h 422"/>
              <a:gd name="T72" fmla="*/ 212 w 500"/>
              <a:gd name="T73" fmla="*/ 398 h 422"/>
              <a:gd name="T74" fmla="*/ 197 w 500"/>
              <a:gd name="T75" fmla="*/ 368 h 422"/>
              <a:gd name="T76" fmla="*/ 207 w 500"/>
              <a:gd name="T77" fmla="*/ 337 h 422"/>
              <a:gd name="T78" fmla="*/ 250 w 500"/>
              <a:gd name="T79" fmla="*/ 327 h 422"/>
              <a:gd name="T80" fmla="*/ 302 w 500"/>
              <a:gd name="T81" fmla="*/ 347 h 422"/>
              <a:gd name="T82" fmla="*/ 295 w 500"/>
              <a:gd name="T83" fmla="*/ 377 h 422"/>
              <a:gd name="T84" fmla="*/ 287 w 500"/>
              <a:gd name="T85" fmla="*/ 395 h 422"/>
              <a:gd name="T86" fmla="*/ 302 w 500"/>
              <a:gd name="T87" fmla="*/ 415 h 422"/>
              <a:gd name="T88" fmla="*/ 372 w 500"/>
              <a:gd name="T89" fmla="*/ 412 h 422"/>
              <a:gd name="T90" fmla="*/ 433 w 500"/>
              <a:gd name="T91" fmla="*/ 393 h 422"/>
              <a:gd name="T92" fmla="*/ 433 w 500"/>
              <a:gd name="T93" fmla="*/ 393 h 422"/>
              <a:gd name="T94" fmla="*/ 433 w 500"/>
              <a:gd name="T95" fmla="*/ 393 h 422"/>
              <a:gd name="T96" fmla="*/ 433 w 500"/>
              <a:gd name="T97" fmla="*/ 393 h 422"/>
              <a:gd name="T98" fmla="*/ 411 w 500"/>
              <a:gd name="T99" fmla="*/ 261 h 422"/>
              <a:gd name="T100" fmla="*/ 431 w 500"/>
              <a:gd name="T101" fmla="*/ 247 h 422"/>
              <a:gd name="T102" fmla="*/ 448 w 500"/>
              <a:gd name="T103" fmla="*/ 255 h 422"/>
              <a:gd name="T104" fmla="*/ 478 w 500"/>
              <a:gd name="T105" fmla="*/ 261 h 422"/>
              <a:gd name="T106" fmla="*/ 499 w 500"/>
              <a:gd name="T107" fmla="*/ 210 h 422"/>
              <a:gd name="T108" fmla="*/ 489 w 500"/>
              <a:gd name="T109" fmla="*/ 16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0" h="422">
                <a:moveTo>
                  <a:pt x="489" y="167"/>
                </a:moveTo>
                <a:cubicBezTo>
                  <a:pt x="485" y="161"/>
                  <a:pt x="471" y="148"/>
                  <a:pt x="457" y="157"/>
                </a:cubicBezTo>
                <a:cubicBezTo>
                  <a:pt x="444" y="165"/>
                  <a:pt x="437" y="172"/>
                  <a:pt x="428" y="172"/>
                </a:cubicBezTo>
                <a:cubicBezTo>
                  <a:pt x="419" y="171"/>
                  <a:pt x="405" y="168"/>
                  <a:pt x="407" y="135"/>
                </a:cubicBezTo>
                <a:cubicBezTo>
                  <a:pt x="409" y="90"/>
                  <a:pt x="425" y="44"/>
                  <a:pt x="433" y="27"/>
                </a:cubicBezTo>
                <a:cubicBezTo>
                  <a:pt x="433" y="27"/>
                  <a:pt x="433" y="27"/>
                  <a:pt x="433" y="27"/>
                </a:cubicBezTo>
                <a:cubicBezTo>
                  <a:pt x="419" y="21"/>
                  <a:pt x="419" y="21"/>
                  <a:pt x="419" y="21"/>
                </a:cubicBezTo>
                <a:cubicBezTo>
                  <a:pt x="396" y="14"/>
                  <a:pt x="360" y="6"/>
                  <a:pt x="325" y="4"/>
                </a:cubicBezTo>
                <a:cubicBezTo>
                  <a:pt x="292" y="2"/>
                  <a:pt x="288" y="17"/>
                  <a:pt x="288" y="25"/>
                </a:cubicBezTo>
                <a:cubicBezTo>
                  <a:pt x="288" y="34"/>
                  <a:pt x="295" y="42"/>
                  <a:pt x="303" y="55"/>
                </a:cubicBezTo>
                <a:cubicBezTo>
                  <a:pt x="312" y="68"/>
                  <a:pt x="299" y="83"/>
                  <a:pt x="293" y="86"/>
                </a:cubicBezTo>
                <a:cubicBezTo>
                  <a:pt x="288" y="89"/>
                  <a:pt x="276" y="97"/>
                  <a:pt x="250" y="96"/>
                </a:cubicBezTo>
                <a:cubicBezTo>
                  <a:pt x="222" y="97"/>
                  <a:pt x="202" y="87"/>
                  <a:pt x="198" y="76"/>
                </a:cubicBezTo>
                <a:cubicBezTo>
                  <a:pt x="196" y="67"/>
                  <a:pt x="196" y="56"/>
                  <a:pt x="205" y="46"/>
                </a:cubicBezTo>
                <a:cubicBezTo>
                  <a:pt x="214" y="35"/>
                  <a:pt x="212" y="36"/>
                  <a:pt x="213" y="28"/>
                </a:cubicBezTo>
                <a:cubicBezTo>
                  <a:pt x="214" y="18"/>
                  <a:pt x="207" y="10"/>
                  <a:pt x="198" y="8"/>
                </a:cubicBezTo>
                <a:cubicBezTo>
                  <a:pt x="190" y="7"/>
                  <a:pt x="167" y="0"/>
                  <a:pt x="114" y="15"/>
                </a:cubicBezTo>
                <a:cubicBezTo>
                  <a:pt x="99" y="18"/>
                  <a:pt x="83" y="22"/>
                  <a:pt x="70" y="29"/>
                </a:cubicBezTo>
                <a:cubicBezTo>
                  <a:pt x="69" y="30"/>
                  <a:pt x="68" y="30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75" y="48"/>
                  <a:pt x="90" y="95"/>
                  <a:pt x="93" y="140"/>
                </a:cubicBezTo>
                <a:cubicBezTo>
                  <a:pt x="95" y="173"/>
                  <a:pt x="80" y="176"/>
                  <a:pt x="72" y="177"/>
                </a:cubicBezTo>
                <a:cubicBezTo>
                  <a:pt x="63" y="177"/>
                  <a:pt x="55" y="170"/>
                  <a:pt x="42" y="162"/>
                </a:cubicBezTo>
                <a:cubicBezTo>
                  <a:pt x="29" y="153"/>
                  <a:pt x="14" y="166"/>
                  <a:pt x="11" y="172"/>
                </a:cubicBezTo>
                <a:cubicBezTo>
                  <a:pt x="8" y="177"/>
                  <a:pt x="0" y="188"/>
                  <a:pt x="1" y="215"/>
                </a:cubicBezTo>
                <a:cubicBezTo>
                  <a:pt x="0" y="243"/>
                  <a:pt x="10" y="263"/>
                  <a:pt x="21" y="266"/>
                </a:cubicBezTo>
                <a:cubicBezTo>
                  <a:pt x="30" y="269"/>
                  <a:pt x="41" y="269"/>
                  <a:pt x="51" y="260"/>
                </a:cubicBezTo>
                <a:cubicBezTo>
                  <a:pt x="62" y="251"/>
                  <a:pt x="61" y="253"/>
                  <a:pt x="69" y="252"/>
                </a:cubicBezTo>
                <a:cubicBezTo>
                  <a:pt x="79" y="251"/>
                  <a:pt x="87" y="258"/>
                  <a:pt x="89" y="266"/>
                </a:cubicBezTo>
                <a:cubicBezTo>
                  <a:pt x="90" y="277"/>
                  <a:pt x="100" y="309"/>
                  <a:pt x="68" y="394"/>
                </a:cubicBezTo>
                <a:cubicBezTo>
                  <a:pt x="67" y="396"/>
                  <a:pt x="66" y="397"/>
                  <a:pt x="66" y="397"/>
                </a:cubicBezTo>
                <a:cubicBezTo>
                  <a:pt x="66" y="397"/>
                  <a:pt x="67" y="397"/>
                  <a:pt x="67" y="397"/>
                </a:cubicBezTo>
                <a:cubicBezTo>
                  <a:pt x="67" y="397"/>
                  <a:pt x="67" y="397"/>
                  <a:pt x="67" y="398"/>
                </a:cubicBezTo>
                <a:cubicBezTo>
                  <a:pt x="67" y="398"/>
                  <a:pt x="69" y="398"/>
                  <a:pt x="72" y="399"/>
                </a:cubicBezTo>
                <a:cubicBezTo>
                  <a:pt x="92" y="407"/>
                  <a:pt x="135" y="416"/>
                  <a:pt x="175" y="419"/>
                </a:cubicBezTo>
                <a:cubicBezTo>
                  <a:pt x="208" y="421"/>
                  <a:pt x="212" y="406"/>
                  <a:pt x="212" y="398"/>
                </a:cubicBezTo>
                <a:cubicBezTo>
                  <a:pt x="212" y="389"/>
                  <a:pt x="205" y="381"/>
                  <a:pt x="197" y="368"/>
                </a:cubicBezTo>
                <a:cubicBezTo>
                  <a:pt x="188" y="355"/>
                  <a:pt x="201" y="340"/>
                  <a:pt x="207" y="337"/>
                </a:cubicBezTo>
                <a:cubicBezTo>
                  <a:pt x="212" y="334"/>
                  <a:pt x="223" y="326"/>
                  <a:pt x="250" y="327"/>
                </a:cubicBezTo>
                <a:cubicBezTo>
                  <a:pt x="278" y="326"/>
                  <a:pt x="298" y="336"/>
                  <a:pt x="302" y="347"/>
                </a:cubicBezTo>
                <a:cubicBezTo>
                  <a:pt x="304" y="356"/>
                  <a:pt x="304" y="367"/>
                  <a:pt x="295" y="377"/>
                </a:cubicBezTo>
                <a:cubicBezTo>
                  <a:pt x="286" y="388"/>
                  <a:pt x="288" y="387"/>
                  <a:pt x="287" y="395"/>
                </a:cubicBezTo>
                <a:cubicBezTo>
                  <a:pt x="286" y="405"/>
                  <a:pt x="293" y="413"/>
                  <a:pt x="302" y="415"/>
                </a:cubicBezTo>
                <a:cubicBezTo>
                  <a:pt x="309" y="416"/>
                  <a:pt x="329" y="422"/>
                  <a:pt x="372" y="412"/>
                </a:cubicBezTo>
                <a:cubicBezTo>
                  <a:pt x="403" y="405"/>
                  <a:pt x="429" y="394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399" y="305"/>
                  <a:pt x="409" y="272"/>
                  <a:pt x="411" y="261"/>
                </a:cubicBezTo>
                <a:cubicBezTo>
                  <a:pt x="412" y="253"/>
                  <a:pt x="421" y="246"/>
                  <a:pt x="431" y="247"/>
                </a:cubicBezTo>
                <a:cubicBezTo>
                  <a:pt x="438" y="248"/>
                  <a:pt x="438" y="246"/>
                  <a:pt x="448" y="255"/>
                </a:cubicBezTo>
                <a:cubicBezTo>
                  <a:pt x="459" y="264"/>
                  <a:pt x="469" y="264"/>
                  <a:pt x="478" y="261"/>
                </a:cubicBezTo>
                <a:cubicBezTo>
                  <a:pt x="490" y="258"/>
                  <a:pt x="499" y="238"/>
                  <a:pt x="499" y="210"/>
                </a:cubicBezTo>
                <a:cubicBezTo>
                  <a:pt x="500" y="183"/>
                  <a:pt x="492" y="172"/>
                  <a:pt x="489" y="167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ole tekstowe 18">
            <a:extLst>
              <a:ext uri="{FF2B5EF4-FFF2-40B4-BE49-F238E27FC236}">
                <a16:creationId xmlns:a16="http://schemas.microsoft.com/office/drawing/2014/main" id="{064FC390-FE6B-8A53-12E6-D5BDD9B9D0FD}"/>
              </a:ext>
            </a:extLst>
          </p:cNvPr>
          <p:cNvSpPr txBox="1"/>
          <p:nvPr/>
        </p:nvSpPr>
        <p:spPr>
          <a:xfrm>
            <a:off x="2507219" y="2489265"/>
            <a:ext cx="1440161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Engage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Emotionally</a:t>
            </a:r>
          </a:p>
        </p:txBody>
      </p:sp>
      <p:sp>
        <p:nvSpPr>
          <p:cNvPr id="26" name="pole tekstowe 21">
            <a:extLst>
              <a:ext uri="{FF2B5EF4-FFF2-40B4-BE49-F238E27FC236}">
                <a16:creationId xmlns:a16="http://schemas.microsoft.com/office/drawing/2014/main" id="{01749C8B-1E9A-0BB5-C7AD-8F3230EF0E74}"/>
              </a:ext>
            </a:extLst>
          </p:cNvPr>
          <p:cNvSpPr txBox="1"/>
          <p:nvPr/>
        </p:nvSpPr>
        <p:spPr>
          <a:xfrm>
            <a:off x="4395678" y="2394015"/>
            <a:ext cx="1440161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Highly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Graphical</a:t>
            </a:r>
          </a:p>
        </p:txBody>
      </p:sp>
      <p:sp>
        <p:nvSpPr>
          <p:cNvPr id="29" name="pole tekstowe 22">
            <a:extLst>
              <a:ext uri="{FF2B5EF4-FFF2-40B4-BE49-F238E27FC236}">
                <a16:creationId xmlns:a16="http://schemas.microsoft.com/office/drawing/2014/main" id="{AF6C073C-5ED9-A9A3-D030-552DD553E04F}"/>
              </a:ext>
            </a:extLst>
          </p:cNvPr>
          <p:cNvSpPr txBox="1"/>
          <p:nvPr/>
        </p:nvSpPr>
        <p:spPr>
          <a:xfrm>
            <a:off x="6295069" y="2394015"/>
            <a:ext cx="1440161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1 - 6 slides</a:t>
            </a:r>
          </a:p>
        </p:txBody>
      </p:sp>
      <p:sp>
        <p:nvSpPr>
          <p:cNvPr id="31" name="pole tekstowe 26">
            <a:extLst>
              <a:ext uri="{FF2B5EF4-FFF2-40B4-BE49-F238E27FC236}">
                <a16:creationId xmlns:a16="http://schemas.microsoft.com/office/drawing/2014/main" id="{CDED2522-0F58-24C1-87B8-9050E85F4320}"/>
              </a:ext>
            </a:extLst>
          </p:cNvPr>
          <p:cNvSpPr txBox="1"/>
          <p:nvPr/>
        </p:nvSpPr>
        <p:spPr>
          <a:xfrm>
            <a:off x="2418481" y="4270225"/>
            <a:ext cx="1546097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Know your Markets &amp;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Competition</a:t>
            </a:r>
          </a:p>
        </p:txBody>
      </p:sp>
      <p:sp>
        <p:nvSpPr>
          <p:cNvPr id="32" name="pole tekstowe 27">
            <a:extLst>
              <a:ext uri="{FF2B5EF4-FFF2-40B4-BE49-F238E27FC236}">
                <a16:creationId xmlns:a16="http://schemas.microsoft.com/office/drawing/2014/main" id="{164DBECA-FDB0-7F5B-3B25-B10CFF9B8683}"/>
              </a:ext>
            </a:extLst>
          </p:cNvPr>
          <p:cNvSpPr txBox="1"/>
          <p:nvPr/>
        </p:nvSpPr>
        <p:spPr>
          <a:xfrm>
            <a:off x="4373006" y="4574247"/>
            <a:ext cx="1614313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Expect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Interruptions</a:t>
            </a: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143C2BDF-A376-E5D8-CA72-FB60D9E03C52}"/>
              </a:ext>
            </a:extLst>
          </p:cNvPr>
          <p:cNvSpPr>
            <a:spLocks/>
          </p:cNvSpPr>
          <p:nvPr/>
        </p:nvSpPr>
        <p:spPr bwMode="auto">
          <a:xfrm rot="16200000">
            <a:off x="7860030" y="1807640"/>
            <a:ext cx="2228073" cy="2632567"/>
          </a:xfrm>
          <a:custGeom>
            <a:avLst/>
            <a:gdLst>
              <a:gd name="T0" fmla="*/ 167 w 422"/>
              <a:gd name="T1" fmla="*/ 11 h 499"/>
              <a:gd name="T2" fmla="*/ 157 w 422"/>
              <a:gd name="T3" fmla="*/ 42 h 499"/>
              <a:gd name="T4" fmla="*/ 172 w 422"/>
              <a:gd name="T5" fmla="*/ 71 h 499"/>
              <a:gd name="T6" fmla="*/ 135 w 422"/>
              <a:gd name="T7" fmla="*/ 92 h 499"/>
              <a:gd name="T8" fmla="*/ 27 w 422"/>
              <a:gd name="T9" fmla="*/ 67 h 499"/>
              <a:gd name="T10" fmla="*/ 27 w 422"/>
              <a:gd name="T11" fmla="*/ 66 h 499"/>
              <a:gd name="T12" fmla="*/ 21 w 422"/>
              <a:gd name="T13" fmla="*/ 81 h 499"/>
              <a:gd name="T14" fmla="*/ 4 w 422"/>
              <a:gd name="T15" fmla="*/ 175 h 499"/>
              <a:gd name="T16" fmla="*/ 25 w 422"/>
              <a:gd name="T17" fmla="*/ 211 h 499"/>
              <a:gd name="T18" fmla="*/ 55 w 422"/>
              <a:gd name="T19" fmla="*/ 196 h 499"/>
              <a:gd name="T20" fmla="*/ 86 w 422"/>
              <a:gd name="T21" fmla="*/ 206 h 499"/>
              <a:gd name="T22" fmla="*/ 96 w 422"/>
              <a:gd name="T23" fmla="*/ 250 h 499"/>
              <a:gd name="T24" fmla="*/ 76 w 422"/>
              <a:gd name="T25" fmla="*/ 301 h 499"/>
              <a:gd name="T26" fmla="*/ 46 w 422"/>
              <a:gd name="T27" fmla="*/ 294 h 499"/>
              <a:gd name="T28" fmla="*/ 28 w 422"/>
              <a:gd name="T29" fmla="*/ 287 h 499"/>
              <a:gd name="T30" fmla="*/ 8 w 422"/>
              <a:gd name="T31" fmla="*/ 301 h 499"/>
              <a:gd name="T32" fmla="*/ 15 w 422"/>
              <a:gd name="T33" fmla="*/ 385 h 499"/>
              <a:gd name="T34" fmla="*/ 29 w 422"/>
              <a:gd name="T35" fmla="*/ 429 h 499"/>
              <a:gd name="T36" fmla="*/ 30 w 422"/>
              <a:gd name="T37" fmla="*/ 432 h 499"/>
              <a:gd name="T38" fmla="*/ 31 w 422"/>
              <a:gd name="T39" fmla="*/ 432 h 499"/>
              <a:gd name="T40" fmla="*/ 31 w 422"/>
              <a:gd name="T41" fmla="*/ 433 h 499"/>
              <a:gd name="T42" fmla="*/ 140 w 422"/>
              <a:gd name="T43" fmla="*/ 407 h 499"/>
              <a:gd name="T44" fmla="*/ 177 w 422"/>
              <a:gd name="T45" fmla="*/ 428 h 499"/>
              <a:gd name="T46" fmla="*/ 162 w 422"/>
              <a:gd name="T47" fmla="*/ 457 h 499"/>
              <a:gd name="T48" fmla="*/ 172 w 422"/>
              <a:gd name="T49" fmla="*/ 488 h 499"/>
              <a:gd name="T50" fmla="*/ 215 w 422"/>
              <a:gd name="T51" fmla="*/ 498 h 499"/>
              <a:gd name="T52" fmla="*/ 266 w 422"/>
              <a:gd name="T53" fmla="*/ 478 h 499"/>
              <a:gd name="T54" fmla="*/ 260 w 422"/>
              <a:gd name="T55" fmla="*/ 448 h 499"/>
              <a:gd name="T56" fmla="*/ 252 w 422"/>
              <a:gd name="T57" fmla="*/ 431 h 499"/>
              <a:gd name="T58" fmla="*/ 266 w 422"/>
              <a:gd name="T59" fmla="*/ 411 h 499"/>
              <a:gd name="T60" fmla="*/ 394 w 422"/>
              <a:gd name="T61" fmla="*/ 431 h 499"/>
              <a:gd name="T62" fmla="*/ 397 w 422"/>
              <a:gd name="T63" fmla="*/ 433 h 499"/>
              <a:gd name="T64" fmla="*/ 397 w 422"/>
              <a:gd name="T65" fmla="*/ 432 h 499"/>
              <a:gd name="T66" fmla="*/ 398 w 422"/>
              <a:gd name="T67" fmla="*/ 433 h 499"/>
              <a:gd name="T68" fmla="*/ 399 w 422"/>
              <a:gd name="T69" fmla="*/ 427 h 499"/>
              <a:gd name="T70" fmla="*/ 419 w 422"/>
              <a:gd name="T71" fmla="*/ 324 h 499"/>
              <a:gd name="T72" fmla="*/ 398 w 422"/>
              <a:gd name="T73" fmla="*/ 288 h 499"/>
              <a:gd name="T74" fmla="*/ 368 w 422"/>
              <a:gd name="T75" fmla="*/ 303 h 499"/>
              <a:gd name="T76" fmla="*/ 337 w 422"/>
              <a:gd name="T77" fmla="*/ 293 h 499"/>
              <a:gd name="T78" fmla="*/ 327 w 422"/>
              <a:gd name="T79" fmla="*/ 249 h 499"/>
              <a:gd name="T80" fmla="*/ 347 w 422"/>
              <a:gd name="T81" fmla="*/ 198 h 499"/>
              <a:gd name="T82" fmla="*/ 377 w 422"/>
              <a:gd name="T83" fmla="*/ 204 h 499"/>
              <a:gd name="T84" fmla="*/ 395 w 422"/>
              <a:gd name="T85" fmla="*/ 212 h 499"/>
              <a:gd name="T86" fmla="*/ 415 w 422"/>
              <a:gd name="T87" fmla="*/ 198 h 499"/>
              <a:gd name="T88" fmla="*/ 412 w 422"/>
              <a:gd name="T89" fmla="*/ 127 h 499"/>
              <a:gd name="T90" fmla="*/ 393 w 422"/>
              <a:gd name="T91" fmla="*/ 67 h 499"/>
              <a:gd name="T92" fmla="*/ 393 w 422"/>
              <a:gd name="T93" fmla="*/ 66 h 499"/>
              <a:gd name="T94" fmla="*/ 393 w 422"/>
              <a:gd name="T95" fmla="*/ 67 h 499"/>
              <a:gd name="T96" fmla="*/ 393 w 422"/>
              <a:gd name="T97" fmla="*/ 66 h 499"/>
              <a:gd name="T98" fmla="*/ 261 w 422"/>
              <a:gd name="T99" fmla="*/ 88 h 499"/>
              <a:gd name="T100" fmla="*/ 247 w 422"/>
              <a:gd name="T101" fmla="*/ 68 h 499"/>
              <a:gd name="T102" fmla="*/ 255 w 422"/>
              <a:gd name="T103" fmla="*/ 51 h 499"/>
              <a:gd name="T104" fmla="*/ 261 w 422"/>
              <a:gd name="T105" fmla="*/ 21 h 499"/>
              <a:gd name="T106" fmla="*/ 210 w 422"/>
              <a:gd name="T107" fmla="*/ 0 h 499"/>
              <a:gd name="T108" fmla="*/ 167 w 422"/>
              <a:gd name="T109" fmla="*/ 11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22" h="499">
                <a:moveTo>
                  <a:pt x="167" y="11"/>
                </a:moveTo>
                <a:cubicBezTo>
                  <a:pt x="161" y="14"/>
                  <a:pt x="148" y="28"/>
                  <a:pt x="157" y="42"/>
                </a:cubicBezTo>
                <a:cubicBezTo>
                  <a:pt x="165" y="55"/>
                  <a:pt x="172" y="63"/>
                  <a:pt x="172" y="71"/>
                </a:cubicBezTo>
                <a:cubicBezTo>
                  <a:pt x="171" y="80"/>
                  <a:pt x="168" y="94"/>
                  <a:pt x="135" y="92"/>
                </a:cubicBezTo>
                <a:cubicBezTo>
                  <a:pt x="90" y="90"/>
                  <a:pt x="44" y="75"/>
                  <a:pt x="27" y="67"/>
                </a:cubicBezTo>
                <a:cubicBezTo>
                  <a:pt x="27" y="66"/>
                  <a:pt x="27" y="66"/>
                  <a:pt x="27" y="66"/>
                </a:cubicBezTo>
                <a:cubicBezTo>
                  <a:pt x="21" y="81"/>
                  <a:pt x="21" y="81"/>
                  <a:pt x="21" y="81"/>
                </a:cubicBezTo>
                <a:cubicBezTo>
                  <a:pt x="14" y="103"/>
                  <a:pt x="6" y="139"/>
                  <a:pt x="4" y="175"/>
                </a:cubicBezTo>
                <a:cubicBezTo>
                  <a:pt x="2" y="208"/>
                  <a:pt x="17" y="211"/>
                  <a:pt x="25" y="211"/>
                </a:cubicBezTo>
                <a:cubicBezTo>
                  <a:pt x="34" y="211"/>
                  <a:pt x="42" y="204"/>
                  <a:pt x="55" y="196"/>
                </a:cubicBezTo>
                <a:cubicBezTo>
                  <a:pt x="68" y="187"/>
                  <a:pt x="83" y="201"/>
                  <a:pt x="86" y="206"/>
                </a:cubicBezTo>
                <a:cubicBezTo>
                  <a:pt x="89" y="211"/>
                  <a:pt x="97" y="223"/>
                  <a:pt x="96" y="250"/>
                </a:cubicBezTo>
                <a:cubicBezTo>
                  <a:pt x="97" y="277"/>
                  <a:pt x="87" y="297"/>
                  <a:pt x="76" y="301"/>
                </a:cubicBezTo>
                <a:cubicBezTo>
                  <a:pt x="67" y="304"/>
                  <a:pt x="56" y="304"/>
                  <a:pt x="46" y="294"/>
                </a:cubicBezTo>
                <a:cubicBezTo>
                  <a:pt x="35" y="285"/>
                  <a:pt x="35" y="287"/>
                  <a:pt x="28" y="287"/>
                </a:cubicBezTo>
                <a:cubicBezTo>
                  <a:pt x="18" y="286"/>
                  <a:pt x="10" y="292"/>
                  <a:pt x="8" y="301"/>
                </a:cubicBezTo>
                <a:cubicBezTo>
                  <a:pt x="7" y="310"/>
                  <a:pt x="0" y="332"/>
                  <a:pt x="15" y="385"/>
                </a:cubicBezTo>
                <a:cubicBezTo>
                  <a:pt x="18" y="400"/>
                  <a:pt x="22" y="416"/>
                  <a:pt x="29" y="429"/>
                </a:cubicBezTo>
                <a:cubicBezTo>
                  <a:pt x="30" y="430"/>
                  <a:pt x="30" y="431"/>
                  <a:pt x="30" y="432"/>
                </a:cubicBezTo>
                <a:cubicBezTo>
                  <a:pt x="30" y="432"/>
                  <a:pt x="31" y="432"/>
                  <a:pt x="31" y="432"/>
                </a:cubicBezTo>
                <a:cubicBezTo>
                  <a:pt x="31" y="432"/>
                  <a:pt x="31" y="432"/>
                  <a:pt x="31" y="433"/>
                </a:cubicBezTo>
                <a:cubicBezTo>
                  <a:pt x="48" y="425"/>
                  <a:pt x="95" y="409"/>
                  <a:pt x="140" y="407"/>
                </a:cubicBezTo>
                <a:cubicBezTo>
                  <a:pt x="173" y="405"/>
                  <a:pt x="176" y="419"/>
                  <a:pt x="177" y="428"/>
                </a:cubicBezTo>
                <a:cubicBezTo>
                  <a:pt x="177" y="436"/>
                  <a:pt x="170" y="444"/>
                  <a:pt x="162" y="457"/>
                </a:cubicBezTo>
                <a:cubicBezTo>
                  <a:pt x="153" y="471"/>
                  <a:pt x="166" y="485"/>
                  <a:pt x="172" y="488"/>
                </a:cubicBezTo>
                <a:cubicBezTo>
                  <a:pt x="177" y="492"/>
                  <a:pt x="188" y="499"/>
                  <a:pt x="215" y="498"/>
                </a:cubicBezTo>
                <a:cubicBezTo>
                  <a:pt x="243" y="499"/>
                  <a:pt x="263" y="489"/>
                  <a:pt x="266" y="478"/>
                </a:cubicBezTo>
                <a:cubicBezTo>
                  <a:pt x="269" y="469"/>
                  <a:pt x="269" y="459"/>
                  <a:pt x="260" y="448"/>
                </a:cubicBezTo>
                <a:cubicBezTo>
                  <a:pt x="251" y="438"/>
                  <a:pt x="253" y="438"/>
                  <a:pt x="252" y="431"/>
                </a:cubicBezTo>
                <a:cubicBezTo>
                  <a:pt x="251" y="421"/>
                  <a:pt x="258" y="412"/>
                  <a:pt x="266" y="411"/>
                </a:cubicBezTo>
                <a:cubicBezTo>
                  <a:pt x="277" y="409"/>
                  <a:pt x="309" y="399"/>
                  <a:pt x="394" y="431"/>
                </a:cubicBezTo>
                <a:cubicBezTo>
                  <a:pt x="396" y="432"/>
                  <a:pt x="397" y="433"/>
                  <a:pt x="397" y="433"/>
                </a:cubicBezTo>
                <a:cubicBezTo>
                  <a:pt x="397" y="433"/>
                  <a:pt x="397" y="433"/>
                  <a:pt x="397" y="432"/>
                </a:cubicBezTo>
                <a:cubicBezTo>
                  <a:pt x="397" y="433"/>
                  <a:pt x="397" y="433"/>
                  <a:pt x="398" y="433"/>
                </a:cubicBezTo>
                <a:cubicBezTo>
                  <a:pt x="398" y="433"/>
                  <a:pt x="398" y="431"/>
                  <a:pt x="399" y="427"/>
                </a:cubicBezTo>
                <a:cubicBezTo>
                  <a:pt x="407" y="407"/>
                  <a:pt x="416" y="365"/>
                  <a:pt x="419" y="324"/>
                </a:cubicBezTo>
                <a:cubicBezTo>
                  <a:pt x="421" y="291"/>
                  <a:pt x="406" y="288"/>
                  <a:pt x="398" y="288"/>
                </a:cubicBezTo>
                <a:cubicBezTo>
                  <a:pt x="389" y="287"/>
                  <a:pt x="381" y="295"/>
                  <a:pt x="368" y="303"/>
                </a:cubicBezTo>
                <a:cubicBezTo>
                  <a:pt x="354" y="311"/>
                  <a:pt x="340" y="298"/>
                  <a:pt x="337" y="293"/>
                </a:cubicBezTo>
                <a:cubicBezTo>
                  <a:pt x="334" y="287"/>
                  <a:pt x="326" y="276"/>
                  <a:pt x="327" y="249"/>
                </a:cubicBezTo>
                <a:cubicBezTo>
                  <a:pt x="326" y="221"/>
                  <a:pt x="336" y="201"/>
                  <a:pt x="347" y="198"/>
                </a:cubicBezTo>
                <a:cubicBezTo>
                  <a:pt x="356" y="195"/>
                  <a:pt x="367" y="195"/>
                  <a:pt x="377" y="204"/>
                </a:cubicBezTo>
                <a:cubicBezTo>
                  <a:pt x="388" y="213"/>
                  <a:pt x="387" y="211"/>
                  <a:pt x="395" y="212"/>
                </a:cubicBezTo>
                <a:cubicBezTo>
                  <a:pt x="405" y="213"/>
                  <a:pt x="413" y="206"/>
                  <a:pt x="415" y="198"/>
                </a:cubicBezTo>
                <a:cubicBezTo>
                  <a:pt x="416" y="190"/>
                  <a:pt x="422" y="171"/>
                  <a:pt x="412" y="127"/>
                </a:cubicBezTo>
                <a:cubicBezTo>
                  <a:pt x="405" y="96"/>
                  <a:pt x="394" y="70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93" y="66"/>
                  <a:pt x="393" y="66"/>
                  <a:pt x="393" y="67"/>
                </a:cubicBezTo>
                <a:cubicBezTo>
                  <a:pt x="393" y="66"/>
                  <a:pt x="393" y="66"/>
                  <a:pt x="393" y="66"/>
                </a:cubicBezTo>
                <a:cubicBezTo>
                  <a:pt x="305" y="101"/>
                  <a:pt x="272" y="90"/>
                  <a:pt x="261" y="88"/>
                </a:cubicBezTo>
                <a:cubicBezTo>
                  <a:pt x="253" y="87"/>
                  <a:pt x="246" y="78"/>
                  <a:pt x="247" y="68"/>
                </a:cubicBezTo>
                <a:cubicBezTo>
                  <a:pt x="248" y="61"/>
                  <a:pt x="246" y="61"/>
                  <a:pt x="255" y="51"/>
                </a:cubicBezTo>
                <a:cubicBezTo>
                  <a:pt x="264" y="40"/>
                  <a:pt x="264" y="30"/>
                  <a:pt x="261" y="21"/>
                </a:cubicBezTo>
                <a:cubicBezTo>
                  <a:pt x="258" y="10"/>
                  <a:pt x="238" y="0"/>
                  <a:pt x="210" y="0"/>
                </a:cubicBezTo>
                <a:cubicBezTo>
                  <a:pt x="183" y="0"/>
                  <a:pt x="172" y="7"/>
                  <a:pt x="167" y="11"/>
                </a:cubicBezTo>
                <a:close/>
              </a:path>
            </a:pathLst>
          </a:custGeom>
          <a:solidFill>
            <a:srgbClr val="FF0000"/>
          </a:solidFill>
          <a:ln w="6350" cap="flat" cmpd="sng" algn="ctr">
            <a:solidFill>
              <a:srgbClr val="44546A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95FC9268-618D-B4AC-20C3-22DA89BCBD64}"/>
              </a:ext>
            </a:extLst>
          </p:cNvPr>
          <p:cNvSpPr>
            <a:spLocks/>
          </p:cNvSpPr>
          <p:nvPr/>
        </p:nvSpPr>
        <p:spPr bwMode="auto">
          <a:xfrm rot="16200000">
            <a:off x="7653312" y="3936940"/>
            <a:ext cx="2641507" cy="2228073"/>
          </a:xfrm>
          <a:custGeom>
            <a:avLst/>
            <a:gdLst>
              <a:gd name="T0" fmla="*/ 489 w 500"/>
              <a:gd name="T1" fmla="*/ 167 h 422"/>
              <a:gd name="T2" fmla="*/ 457 w 500"/>
              <a:gd name="T3" fmla="*/ 157 h 422"/>
              <a:gd name="T4" fmla="*/ 428 w 500"/>
              <a:gd name="T5" fmla="*/ 172 h 422"/>
              <a:gd name="T6" fmla="*/ 407 w 500"/>
              <a:gd name="T7" fmla="*/ 135 h 422"/>
              <a:gd name="T8" fmla="*/ 433 w 500"/>
              <a:gd name="T9" fmla="*/ 27 h 422"/>
              <a:gd name="T10" fmla="*/ 433 w 500"/>
              <a:gd name="T11" fmla="*/ 27 h 422"/>
              <a:gd name="T12" fmla="*/ 419 w 500"/>
              <a:gd name="T13" fmla="*/ 21 h 422"/>
              <a:gd name="T14" fmla="*/ 325 w 500"/>
              <a:gd name="T15" fmla="*/ 4 h 422"/>
              <a:gd name="T16" fmla="*/ 288 w 500"/>
              <a:gd name="T17" fmla="*/ 25 h 422"/>
              <a:gd name="T18" fmla="*/ 303 w 500"/>
              <a:gd name="T19" fmla="*/ 55 h 422"/>
              <a:gd name="T20" fmla="*/ 293 w 500"/>
              <a:gd name="T21" fmla="*/ 86 h 422"/>
              <a:gd name="T22" fmla="*/ 250 w 500"/>
              <a:gd name="T23" fmla="*/ 96 h 422"/>
              <a:gd name="T24" fmla="*/ 198 w 500"/>
              <a:gd name="T25" fmla="*/ 76 h 422"/>
              <a:gd name="T26" fmla="*/ 205 w 500"/>
              <a:gd name="T27" fmla="*/ 46 h 422"/>
              <a:gd name="T28" fmla="*/ 213 w 500"/>
              <a:gd name="T29" fmla="*/ 28 h 422"/>
              <a:gd name="T30" fmla="*/ 198 w 500"/>
              <a:gd name="T31" fmla="*/ 8 h 422"/>
              <a:gd name="T32" fmla="*/ 114 w 500"/>
              <a:gd name="T33" fmla="*/ 15 h 422"/>
              <a:gd name="T34" fmla="*/ 70 w 500"/>
              <a:gd name="T35" fmla="*/ 29 h 422"/>
              <a:gd name="T36" fmla="*/ 67 w 500"/>
              <a:gd name="T37" fmla="*/ 30 h 422"/>
              <a:gd name="T38" fmla="*/ 67 w 500"/>
              <a:gd name="T39" fmla="*/ 31 h 422"/>
              <a:gd name="T40" fmla="*/ 67 w 500"/>
              <a:gd name="T41" fmla="*/ 31 h 422"/>
              <a:gd name="T42" fmla="*/ 93 w 500"/>
              <a:gd name="T43" fmla="*/ 140 h 422"/>
              <a:gd name="T44" fmla="*/ 72 w 500"/>
              <a:gd name="T45" fmla="*/ 177 h 422"/>
              <a:gd name="T46" fmla="*/ 42 w 500"/>
              <a:gd name="T47" fmla="*/ 162 h 422"/>
              <a:gd name="T48" fmla="*/ 11 w 500"/>
              <a:gd name="T49" fmla="*/ 172 h 422"/>
              <a:gd name="T50" fmla="*/ 1 w 500"/>
              <a:gd name="T51" fmla="*/ 215 h 422"/>
              <a:gd name="T52" fmla="*/ 21 w 500"/>
              <a:gd name="T53" fmla="*/ 266 h 422"/>
              <a:gd name="T54" fmla="*/ 51 w 500"/>
              <a:gd name="T55" fmla="*/ 260 h 422"/>
              <a:gd name="T56" fmla="*/ 69 w 500"/>
              <a:gd name="T57" fmla="*/ 252 h 422"/>
              <a:gd name="T58" fmla="*/ 89 w 500"/>
              <a:gd name="T59" fmla="*/ 266 h 422"/>
              <a:gd name="T60" fmla="*/ 68 w 500"/>
              <a:gd name="T61" fmla="*/ 394 h 422"/>
              <a:gd name="T62" fmla="*/ 66 w 500"/>
              <a:gd name="T63" fmla="*/ 397 h 422"/>
              <a:gd name="T64" fmla="*/ 67 w 500"/>
              <a:gd name="T65" fmla="*/ 397 h 422"/>
              <a:gd name="T66" fmla="*/ 67 w 500"/>
              <a:gd name="T67" fmla="*/ 398 h 422"/>
              <a:gd name="T68" fmla="*/ 72 w 500"/>
              <a:gd name="T69" fmla="*/ 399 h 422"/>
              <a:gd name="T70" fmla="*/ 175 w 500"/>
              <a:gd name="T71" fmla="*/ 419 h 422"/>
              <a:gd name="T72" fmla="*/ 212 w 500"/>
              <a:gd name="T73" fmla="*/ 398 h 422"/>
              <a:gd name="T74" fmla="*/ 197 w 500"/>
              <a:gd name="T75" fmla="*/ 368 h 422"/>
              <a:gd name="T76" fmla="*/ 207 w 500"/>
              <a:gd name="T77" fmla="*/ 337 h 422"/>
              <a:gd name="T78" fmla="*/ 250 w 500"/>
              <a:gd name="T79" fmla="*/ 327 h 422"/>
              <a:gd name="T80" fmla="*/ 302 w 500"/>
              <a:gd name="T81" fmla="*/ 347 h 422"/>
              <a:gd name="T82" fmla="*/ 295 w 500"/>
              <a:gd name="T83" fmla="*/ 377 h 422"/>
              <a:gd name="T84" fmla="*/ 287 w 500"/>
              <a:gd name="T85" fmla="*/ 395 h 422"/>
              <a:gd name="T86" fmla="*/ 302 w 500"/>
              <a:gd name="T87" fmla="*/ 415 h 422"/>
              <a:gd name="T88" fmla="*/ 372 w 500"/>
              <a:gd name="T89" fmla="*/ 412 h 422"/>
              <a:gd name="T90" fmla="*/ 433 w 500"/>
              <a:gd name="T91" fmla="*/ 393 h 422"/>
              <a:gd name="T92" fmla="*/ 433 w 500"/>
              <a:gd name="T93" fmla="*/ 393 h 422"/>
              <a:gd name="T94" fmla="*/ 433 w 500"/>
              <a:gd name="T95" fmla="*/ 393 h 422"/>
              <a:gd name="T96" fmla="*/ 433 w 500"/>
              <a:gd name="T97" fmla="*/ 393 h 422"/>
              <a:gd name="T98" fmla="*/ 411 w 500"/>
              <a:gd name="T99" fmla="*/ 261 h 422"/>
              <a:gd name="T100" fmla="*/ 431 w 500"/>
              <a:gd name="T101" fmla="*/ 247 h 422"/>
              <a:gd name="T102" fmla="*/ 448 w 500"/>
              <a:gd name="T103" fmla="*/ 255 h 422"/>
              <a:gd name="T104" fmla="*/ 478 w 500"/>
              <a:gd name="T105" fmla="*/ 261 h 422"/>
              <a:gd name="T106" fmla="*/ 499 w 500"/>
              <a:gd name="T107" fmla="*/ 210 h 422"/>
              <a:gd name="T108" fmla="*/ 489 w 500"/>
              <a:gd name="T109" fmla="*/ 167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0" h="422">
                <a:moveTo>
                  <a:pt x="489" y="167"/>
                </a:moveTo>
                <a:cubicBezTo>
                  <a:pt x="485" y="161"/>
                  <a:pt x="471" y="148"/>
                  <a:pt x="457" y="157"/>
                </a:cubicBezTo>
                <a:cubicBezTo>
                  <a:pt x="444" y="165"/>
                  <a:pt x="437" y="172"/>
                  <a:pt x="428" y="172"/>
                </a:cubicBezTo>
                <a:cubicBezTo>
                  <a:pt x="419" y="171"/>
                  <a:pt x="405" y="168"/>
                  <a:pt x="407" y="135"/>
                </a:cubicBezTo>
                <a:cubicBezTo>
                  <a:pt x="409" y="90"/>
                  <a:pt x="425" y="44"/>
                  <a:pt x="433" y="27"/>
                </a:cubicBezTo>
                <a:cubicBezTo>
                  <a:pt x="433" y="27"/>
                  <a:pt x="433" y="27"/>
                  <a:pt x="433" y="27"/>
                </a:cubicBezTo>
                <a:cubicBezTo>
                  <a:pt x="419" y="21"/>
                  <a:pt x="419" y="21"/>
                  <a:pt x="419" y="21"/>
                </a:cubicBezTo>
                <a:cubicBezTo>
                  <a:pt x="396" y="14"/>
                  <a:pt x="360" y="6"/>
                  <a:pt x="325" y="4"/>
                </a:cubicBezTo>
                <a:cubicBezTo>
                  <a:pt x="292" y="2"/>
                  <a:pt x="288" y="17"/>
                  <a:pt x="288" y="25"/>
                </a:cubicBezTo>
                <a:cubicBezTo>
                  <a:pt x="288" y="34"/>
                  <a:pt x="295" y="42"/>
                  <a:pt x="303" y="55"/>
                </a:cubicBezTo>
                <a:cubicBezTo>
                  <a:pt x="312" y="68"/>
                  <a:pt x="299" y="83"/>
                  <a:pt x="293" y="86"/>
                </a:cubicBezTo>
                <a:cubicBezTo>
                  <a:pt x="288" y="89"/>
                  <a:pt x="276" y="97"/>
                  <a:pt x="250" y="96"/>
                </a:cubicBezTo>
                <a:cubicBezTo>
                  <a:pt x="222" y="97"/>
                  <a:pt x="202" y="87"/>
                  <a:pt x="198" y="76"/>
                </a:cubicBezTo>
                <a:cubicBezTo>
                  <a:pt x="196" y="67"/>
                  <a:pt x="196" y="56"/>
                  <a:pt x="205" y="46"/>
                </a:cubicBezTo>
                <a:cubicBezTo>
                  <a:pt x="214" y="35"/>
                  <a:pt x="212" y="36"/>
                  <a:pt x="213" y="28"/>
                </a:cubicBezTo>
                <a:cubicBezTo>
                  <a:pt x="214" y="18"/>
                  <a:pt x="207" y="10"/>
                  <a:pt x="198" y="8"/>
                </a:cubicBezTo>
                <a:cubicBezTo>
                  <a:pt x="190" y="7"/>
                  <a:pt x="167" y="0"/>
                  <a:pt x="114" y="15"/>
                </a:cubicBezTo>
                <a:cubicBezTo>
                  <a:pt x="99" y="18"/>
                  <a:pt x="83" y="22"/>
                  <a:pt x="70" y="29"/>
                </a:cubicBezTo>
                <a:cubicBezTo>
                  <a:pt x="69" y="30"/>
                  <a:pt x="68" y="30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75" y="48"/>
                  <a:pt x="90" y="95"/>
                  <a:pt x="93" y="140"/>
                </a:cubicBezTo>
                <a:cubicBezTo>
                  <a:pt x="95" y="173"/>
                  <a:pt x="80" y="176"/>
                  <a:pt x="72" y="177"/>
                </a:cubicBezTo>
                <a:cubicBezTo>
                  <a:pt x="63" y="177"/>
                  <a:pt x="55" y="170"/>
                  <a:pt x="42" y="162"/>
                </a:cubicBezTo>
                <a:cubicBezTo>
                  <a:pt x="29" y="153"/>
                  <a:pt x="14" y="166"/>
                  <a:pt x="11" y="172"/>
                </a:cubicBezTo>
                <a:cubicBezTo>
                  <a:pt x="8" y="177"/>
                  <a:pt x="0" y="188"/>
                  <a:pt x="1" y="215"/>
                </a:cubicBezTo>
                <a:cubicBezTo>
                  <a:pt x="0" y="243"/>
                  <a:pt x="10" y="263"/>
                  <a:pt x="21" y="266"/>
                </a:cubicBezTo>
                <a:cubicBezTo>
                  <a:pt x="30" y="269"/>
                  <a:pt x="41" y="269"/>
                  <a:pt x="51" y="260"/>
                </a:cubicBezTo>
                <a:cubicBezTo>
                  <a:pt x="62" y="251"/>
                  <a:pt x="61" y="253"/>
                  <a:pt x="69" y="252"/>
                </a:cubicBezTo>
                <a:cubicBezTo>
                  <a:pt x="79" y="251"/>
                  <a:pt x="87" y="258"/>
                  <a:pt x="89" y="266"/>
                </a:cubicBezTo>
                <a:cubicBezTo>
                  <a:pt x="90" y="277"/>
                  <a:pt x="100" y="309"/>
                  <a:pt x="68" y="394"/>
                </a:cubicBezTo>
                <a:cubicBezTo>
                  <a:pt x="67" y="396"/>
                  <a:pt x="66" y="397"/>
                  <a:pt x="66" y="397"/>
                </a:cubicBezTo>
                <a:cubicBezTo>
                  <a:pt x="66" y="397"/>
                  <a:pt x="67" y="397"/>
                  <a:pt x="67" y="397"/>
                </a:cubicBezTo>
                <a:cubicBezTo>
                  <a:pt x="67" y="397"/>
                  <a:pt x="67" y="397"/>
                  <a:pt x="67" y="398"/>
                </a:cubicBezTo>
                <a:cubicBezTo>
                  <a:pt x="67" y="398"/>
                  <a:pt x="69" y="398"/>
                  <a:pt x="72" y="399"/>
                </a:cubicBezTo>
                <a:cubicBezTo>
                  <a:pt x="92" y="407"/>
                  <a:pt x="135" y="416"/>
                  <a:pt x="175" y="419"/>
                </a:cubicBezTo>
                <a:cubicBezTo>
                  <a:pt x="208" y="421"/>
                  <a:pt x="212" y="406"/>
                  <a:pt x="212" y="398"/>
                </a:cubicBezTo>
                <a:cubicBezTo>
                  <a:pt x="212" y="389"/>
                  <a:pt x="205" y="381"/>
                  <a:pt x="197" y="368"/>
                </a:cubicBezTo>
                <a:cubicBezTo>
                  <a:pt x="188" y="355"/>
                  <a:pt x="201" y="340"/>
                  <a:pt x="207" y="337"/>
                </a:cubicBezTo>
                <a:cubicBezTo>
                  <a:pt x="212" y="334"/>
                  <a:pt x="223" y="326"/>
                  <a:pt x="250" y="327"/>
                </a:cubicBezTo>
                <a:cubicBezTo>
                  <a:pt x="278" y="326"/>
                  <a:pt x="298" y="336"/>
                  <a:pt x="302" y="347"/>
                </a:cubicBezTo>
                <a:cubicBezTo>
                  <a:pt x="304" y="356"/>
                  <a:pt x="304" y="367"/>
                  <a:pt x="295" y="377"/>
                </a:cubicBezTo>
                <a:cubicBezTo>
                  <a:pt x="286" y="388"/>
                  <a:pt x="288" y="387"/>
                  <a:pt x="287" y="395"/>
                </a:cubicBezTo>
                <a:cubicBezTo>
                  <a:pt x="286" y="405"/>
                  <a:pt x="293" y="413"/>
                  <a:pt x="302" y="415"/>
                </a:cubicBezTo>
                <a:cubicBezTo>
                  <a:pt x="309" y="416"/>
                  <a:pt x="329" y="422"/>
                  <a:pt x="372" y="412"/>
                </a:cubicBezTo>
                <a:cubicBezTo>
                  <a:pt x="403" y="405"/>
                  <a:pt x="429" y="394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433" y="393"/>
                  <a:pt x="433" y="393"/>
                  <a:pt x="433" y="393"/>
                </a:cubicBezTo>
                <a:cubicBezTo>
                  <a:pt x="399" y="305"/>
                  <a:pt x="409" y="272"/>
                  <a:pt x="411" y="261"/>
                </a:cubicBezTo>
                <a:cubicBezTo>
                  <a:pt x="412" y="253"/>
                  <a:pt x="421" y="246"/>
                  <a:pt x="431" y="247"/>
                </a:cubicBezTo>
                <a:cubicBezTo>
                  <a:pt x="438" y="248"/>
                  <a:pt x="438" y="246"/>
                  <a:pt x="448" y="255"/>
                </a:cubicBezTo>
                <a:cubicBezTo>
                  <a:pt x="459" y="264"/>
                  <a:pt x="469" y="264"/>
                  <a:pt x="478" y="261"/>
                </a:cubicBezTo>
                <a:cubicBezTo>
                  <a:pt x="490" y="258"/>
                  <a:pt x="499" y="238"/>
                  <a:pt x="499" y="210"/>
                </a:cubicBezTo>
                <a:cubicBezTo>
                  <a:pt x="500" y="183"/>
                  <a:pt x="492" y="172"/>
                  <a:pt x="489" y="167"/>
                </a:cubicBezTo>
                <a:close/>
              </a:path>
            </a:pathLst>
          </a:custGeom>
          <a:solidFill>
            <a:srgbClr val="7030A0"/>
          </a:solidFill>
          <a:ln w="9525" cap="flat" cmpd="sng" algn="ctr">
            <a:solidFill>
              <a:srgbClr val="FFC000"/>
            </a:solidFill>
            <a:prstDash val="solid"/>
            <a:rou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pole tekstowe 23">
            <a:extLst>
              <a:ext uri="{FF2B5EF4-FFF2-40B4-BE49-F238E27FC236}">
                <a16:creationId xmlns:a16="http://schemas.microsoft.com/office/drawing/2014/main" id="{CA2A3F51-5702-35B2-1874-9C70E449ED40}"/>
              </a:ext>
            </a:extLst>
          </p:cNvPr>
          <p:cNvSpPr txBox="1"/>
          <p:nvPr/>
        </p:nvSpPr>
        <p:spPr>
          <a:xfrm>
            <a:off x="8158505" y="2446067"/>
            <a:ext cx="1656557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3 Bullets per Slide</a:t>
            </a:r>
          </a:p>
        </p:txBody>
      </p:sp>
      <p:sp>
        <p:nvSpPr>
          <p:cNvPr id="35" name="pole tekstowe 27">
            <a:extLst>
              <a:ext uri="{FF2B5EF4-FFF2-40B4-BE49-F238E27FC236}">
                <a16:creationId xmlns:a16="http://schemas.microsoft.com/office/drawing/2014/main" id="{F2BEF8EA-51C4-C448-ABB2-53705097A291}"/>
              </a:ext>
            </a:extLst>
          </p:cNvPr>
          <p:cNvSpPr txBox="1"/>
          <p:nvPr/>
        </p:nvSpPr>
        <p:spPr>
          <a:xfrm>
            <a:off x="6307046" y="4293690"/>
            <a:ext cx="1614313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Prepare pitches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 5, 15 &amp; 30 mins</a:t>
            </a:r>
          </a:p>
        </p:txBody>
      </p:sp>
      <p:sp>
        <p:nvSpPr>
          <p:cNvPr id="36" name="pole tekstowe 27">
            <a:extLst>
              <a:ext uri="{FF2B5EF4-FFF2-40B4-BE49-F238E27FC236}">
                <a16:creationId xmlns:a16="http://schemas.microsoft.com/office/drawing/2014/main" id="{4D42E9DF-666D-61A4-5661-17959E28E1CA}"/>
              </a:ext>
            </a:extLst>
          </p:cNvPr>
          <p:cNvSpPr txBox="1"/>
          <p:nvPr/>
        </p:nvSpPr>
        <p:spPr>
          <a:xfrm>
            <a:off x="8185860" y="4253138"/>
            <a:ext cx="1614313" cy="155267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Know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Partner Ecosystem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6369B6B-793A-67F7-E8D4-1428F79E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030" y="596025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3FBE-5EBD-11E3-8EFE-C09F5DA0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2" y="757490"/>
            <a:ext cx="11029616" cy="988332"/>
          </a:xfrm>
        </p:spPr>
        <p:txBody>
          <a:bodyPr>
            <a:normAutofit fontScale="90000"/>
          </a:bodyPr>
          <a:lstStyle/>
          <a:p>
            <a:r>
              <a:rPr lang="en-US" dirty="0"/>
              <a:t>Be Prepared…For this and more</a:t>
            </a:r>
            <a:br>
              <a:rPr lang="en-US" dirty="0"/>
            </a:br>
            <a:endParaRPr lang="en-US" dirty="0"/>
          </a:p>
        </p:txBody>
      </p:sp>
      <p:grpSp>
        <p:nvGrpSpPr>
          <p:cNvPr id="3" name="Grupa 45">
            <a:extLst>
              <a:ext uri="{FF2B5EF4-FFF2-40B4-BE49-F238E27FC236}">
                <a16:creationId xmlns:a16="http://schemas.microsoft.com/office/drawing/2014/main" id="{1C200BFE-2F44-FEED-8A10-0A40D4502D89}"/>
              </a:ext>
            </a:extLst>
          </p:cNvPr>
          <p:cNvGrpSpPr/>
          <p:nvPr/>
        </p:nvGrpSpPr>
        <p:grpSpPr>
          <a:xfrm>
            <a:off x="412989" y="1536540"/>
            <a:ext cx="2681095" cy="1377208"/>
            <a:chOff x="839415" y="1156220"/>
            <a:chExt cx="2681095" cy="1377208"/>
          </a:xfrm>
        </p:grpSpPr>
        <p:sp>
          <p:nvSpPr>
            <p:cNvPr id="4" name="Prostokąt 29">
              <a:extLst>
                <a:ext uri="{FF2B5EF4-FFF2-40B4-BE49-F238E27FC236}">
                  <a16:creationId xmlns:a16="http://schemas.microsoft.com/office/drawing/2014/main" id="{E9282DE5-8A15-C9CC-655B-0AE5CA5B0258}"/>
                </a:ext>
              </a:extLst>
            </p:cNvPr>
            <p:cNvSpPr/>
            <p:nvPr/>
          </p:nvSpPr>
          <p:spPr>
            <a:xfrm>
              <a:off x="839415" y="1156220"/>
              <a:ext cx="2681095" cy="1377208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tIns="108000" rIns="144000" bIns="108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Pitch sessions are running late, you have to get your message over in 3 mins</a:t>
              </a:r>
            </a:p>
          </p:txBody>
        </p:sp>
        <p:sp>
          <p:nvSpPr>
            <p:cNvPr id="5" name="Prostokąt 32">
              <a:extLst>
                <a:ext uri="{FF2B5EF4-FFF2-40B4-BE49-F238E27FC236}">
                  <a16:creationId xmlns:a16="http://schemas.microsoft.com/office/drawing/2014/main" id="{9A71D0E6-E427-6E44-5377-36400BB8FEC8}"/>
                </a:ext>
              </a:extLst>
            </p:cNvPr>
            <p:cNvSpPr/>
            <p:nvPr/>
          </p:nvSpPr>
          <p:spPr>
            <a:xfrm>
              <a:off x="839415" y="1157137"/>
              <a:ext cx="2681095" cy="45719"/>
            </a:xfrm>
            <a:prstGeom prst="rect">
              <a:avLst/>
            </a:prstGeom>
            <a:solidFill>
              <a:srgbClr val="90CF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rójkąt równoramienny 37">
              <a:extLst>
                <a:ext uri="{FF2B5EF4-FFF2-40B4-BE49-F238E27FC236}">
                  <a16:creationId xmlns:a16="http://schemas.microsoft.com/office/drawing/2014/main" id="{51E71FB7-25F3-991A-1798-FA075A5FF222}"/>
                </a:ext>
              </a:extLst>
            </p:cNvPr>
            <p:cNvSpPr/>
            <p:nvPr/>
          </p:nvSpPr>
          <p:spPr>
            <a:xfrm rot="10800000">
              <a:off x="2021680" y="1202856"/>
              <a:ext cx="316564" cy="82760"/>
            </a:xfrm>
            <a:prstGeom prst="triangle">
              <a:avLst/>
            </a:prstGeom>
            <a:solidFill>
              <a:srgbClr val="90CF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upa 49">
            <a:extLst>
              <a:ext uri="{FF2B5EF4-FFF2-40B4-BE49-F238E27FC236}">
                <a16:creationId xmlns:a16="http://schemas.microsoft.com/office/drawing/2014/main" id="{DA055C98-FAC1-FADA-A8B8-E5416F294609}"/>
              </a:ext>
            </a:extLst>
          </p:cNvPr>
          <p:cNvGrpSpPr/>
          <p:nvPr/>
        </p:nvGrpSpPr>
        <p:grpSpPr>
          <a:xfrm>
            <a:off x="393631" y="3334223"/>
            <a:ext cx="2681095" cy="1377209"/>
            <a:chOff x="839415" y="2791538"/>
            <a:chExt cx="2681095" cy="1377209"/>
          </a:xfrm>
        </p:grpSpPr>
        <p:sp>
          <p:nvSpPr>
            <p:cNvPr id="8" name="Prostokąt 28">
              <a:extLst>
                <a:ext uri="{FF2B5EF4-FFF2-40B4-BE49-F238E27FC236}">
                  <a16:creationId xmlns:a16="http://schemas.microsoft.com/office/drawing/2014/main" id="{41B5D62A-E99E-C662-0D1F-B89DBB07A05E}"/>
                </a:ext>
              </a:extLst>
            </p:cNvPr>
            <p:cNvSpPr/>
            <p:nvPr/>
          </p:nvSpPr>
          <p:spPr>
            <a:xfrm>
              <a:off x="839415" y="2791539"/>
              <a:ext cx="2681095" cy="1377208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Who are the Gorillas?  How will they try to stop you?</a:t>
              </a:r>
            </a:p>
          </p:txBody>
        </p:sp>
        <p:sp>
          <p:nvSpPr>
            <p:cNvPr id="9" name="Prostokąt 33">
              <a:extLst>
                <a:ext uri="{FF2B5EF4-FFF2-40B4-BE49-F238E27FC236}">
                  <a16:creationId xmlns:a16="http://schemas.microsoft.com/office/drawing/2014/main" id="{A3B5A322-3854-443D-2747-CD1ED9AAB6DD}"/>
                </a:ext>
              </a:extLst>
            </p:cNvPr>
            <p:cNvSpPr/>
            <p:nvPr/>
          </p:nvSpPr>
          <p:spPr>
            <a:xfrm>
              <a:off x="839415" y="2791538"/>
              <a:ext cx="2681095" cy="45719"/>
            </a:xfrm>
            <a:prstGeom prst="rect">
              <a:avLst/>
            </a:prstGeom>
            <a:solidFill>
              <a:srgbClr val="FFAA1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rójkąt równoramienny 38">
              <a:extLst>
                <a:ext uri="{FF2B5EF4-FFF2-40B4-BE49-F238E27FC236}">
                  <a16:creationId xmlns:a16="http://schemas.microsoft.com/office/drawing/2014/main" id="{BDC71CA5-543E-BE03-FD26-7EEFA9AAC5C0}"/>
                </a:ext>
              </a:extLst>
            </p:cNvPr>
            <p:cNvSpPr/>
            <p:nvPr/>
          </p:nvSpPr>
          <p:spPr>
            <a:xfrm rot="10800000">
              <a:off x="2021680" y="2832927"/>
              <a:ext cx="316564" cy="82760"/>
            </a:xfrm>
            <a:prstGeom prst="triangle">
              <a:avLst/>
            </a:prstGeom>
            <a:solidFill>
              <a:srgbClr val="FFAA1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a 46">
            <a:extLst>
              <a:ext uri="{FF2B5EF4-FFF2-40B4-BE49-F238E27FC236}">
                <a16:creationId xmlns:a16="http://schemas.microsoft.com/office/drawing/2014/main" id="{3ABBC2B6-9B6C-6C53-4634-C786565CAF82}"/>
              </a:ext>
            </a:extLst>
          </p:cNvPr>
          <p:cNvGrpSpPr/>
          <p:nvPr/>
        </p:nvGrpSpPr>
        <p:grpSpPr>
          <a:xfrm>
            <a:off x="412989" y="5131907"/>
            <a:ext cx="2681095" cy="1377208"/>
            <a:chOff x="839415" y="4426857"/>
            <a:chExt cx="2681095" cy="1377208"/>
          </a:xfrm>
        </p:grpSpPr>
        <p:sp>
          <p:nvSpPr>
            <p:cNvPr id="12" name="Prostokąt 27">
              <a:extLst>
                <a:ext uri="{FF2B5EF4-FFF2-40B4-BE49-F238E27FC236}">
                  <a16:creationId xmlns:a16="http://schemas.microsoft.com/office/drawing/2014/main" id="{EC92115B-2169-1B24-1B91-477B1A19277D}"/>
                </a:ext>
              </a:extLst>
            </p:cNvPr>
            <p:cNvSpPr/>
            <p:nvPr/>
          </p:nvSpPr>
          <p:spPr>
            <a:xfrm>
              <a:off x="839415" y="4426857"/>
              <a:ext cx="2681095" cy="1377208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How are you better than the competition?</a:t>
              </a:r>
            </a:p>
          </p:txBody>
        </p:sp>
        <p:sp>
          <p:nvSpPr>
            <p:cNvPr id="13" name="Prostokąt 34">
              <a:extLst>
                <a:ext uri="{FF2B5EF4-FFF2-40B4-BE49-F238E27FC236}">
                  <a16:creationId xmlns:a16="http://schemas.microsoft.com/office/drawing/2014/main" id="{3468479B-17D9-275C-1333-3A2E629E2E94}"/>
                </a:ext>
              </a:extLst>
            </p:cNvPr>
            <p:cNvSpPr/>
            <p:nvPr/>
          </p:nvSpPr>
          <p:spPr>
            <a:xfrm>
              <a:off x="839415" y="4426857"/>
              <a:ext cx="2681095" cy="45719"/>
            </a:xfrm>
            <a:prstGeom prst="rect">
              <a:avLst/>
            </a:prstGeom>
            <a:solidFill>
              <a:srgbClr val="159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rójkąt równoramienny 39">
              <a:extLst>
                <a:ext uri="{FF2B5EF4-FFF2-40B4-BE49-F238E27FC236}">
                  <a16:creationId xmlns:a16="http://schemas.microsoft.com/office/drawing/2014/main" id="{EAD3E6B1-5C07-64CB-32AA-950DA73E7633}"/>
                </a:ext>
              </a:extLst>
            </p:cNvPr>
            <p:cNvSpPr/>
            <p:nvPr/>
          </p:nvSpPr>
          <p:spPr>
            <a:xfrm rot="10800000">
              <a:off x="2021680" y="4472576"/>
              <a:ext cx="316564" cy="82760"/>
            </a:xfrm>
            <a:prstGeom prst="triangle">
              <a:avLst/>
            </a:prstGeom>
            <a:solidFill>
              <a:srgbClr val="159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upa 48">
            <a:extLst>
              <a:ext uri="{FF2B5EF4-FFF2-40B4-BE49-F238E27FC236}">
                <a16:creationId xmlns:a16="http://schemas.microsoft.com/office/drawing/2014/main" id="{69FD6BF0-FF6C-C17C-4F71-4A0EE3BB3783}"/>
              </a:ext>
            </a:extLst>
          </p:cNvPr>
          <p:cNvGrpSpPr/>
          <p:nvPr/>
        </p:nvGrpSpPr>
        <p:grpSpPr>
          <a:xfrm>
            <a:off x="7336648" y="5177626"/>
            <a:ext cx="2681095" cy="1377208"/>
            <a:chOff x="8504158" y="4426857"/>
            <a:chExt cx="2681095" cy="1377208"/>
          </a:xfrm>
        </p:grpSpPr>
        <p:sp>
          <p:nvSpPr>
            <p:cNvPr id="16" name="Prostokąt 30">
              <a:extLst>
                <a:ext uri="{FF2B5EF4-FFF2-40B4-BE49-F238E27FC236}">
                  <a16:creationId xmlns:a16="http://schemas.microsoft.com/office/drawing/2014/main" id="{3E8E9F02-05FD-5F06-5121-7B7807002350}"/>
                </a:ext>
              </a:extLst>
            </p:cNvPr>
            <p:cNvSpPr/>
            <p:nvPr/>
          </p:nvSpPr>
          <p:spPr>
            <a:xfrm>
              <a:off x="8504158" y="4472576"/>
              <a:ext cx="2681095" cy="1331489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What is your Exit Strategy?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What options have you considered?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Prostokąt 36">
              <a:extLst>
                <a:ext uri="{FF2B5EF4-FFF2-40B4-BE49-F238E27FC236}">
                  <a16:creationId xmlns:a16="http://schemas.microsoft.com/office/drawing/2014/main" id="{AA06BDC6-432E-44A2-7092-3A5D7C6E3013}"/>
                </a:ext>
              </a:extLst>
            </p:cNvPr>
            <p:cNvSpPr/>
            <p:nvPr/>
          </p:nvSpPr>
          <p:spPr>
            <a:xfrm>
              <a:off x="8504158" y="4426857"/>
              <a:ext cx="2681095" cy="45719"/>
            </a:xfrm>
            <a:prstGeom prst="rect">
              <a:avLst/>
            </a:prstGeom>
            <a:solidFill>
              <a:srgbClr val="6D76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rójkąt równoramienny 40">
              <a:extLst>
                <a:ext uri="{FF2B5EF4-FFF2-40B4-BE49-F238E27FC236}">
                  <a16:creationId xmlns:a16="http://schemas.microsoft.com/office/drawing/2014/main" id="{DFBBCCA0-C38E-4143-7D3C-DE71EF2AF5FD}"/>
                </a:ext>
              </a:extLst>
            </p:cNvPr>
            <p:cNvSpPr/>
            <p:nvPr/>
          </p:nvSpPr>
          <p:spPr>
            <a:xfrm rot="10800000">
              <a:off x="9686423" y="4472276"/>
              <a:ext cx="316564" cy="82760"/>
            </a:xfrm>
            <a:prstGeom prst="triangle">
              <a:avLst/>
            </a:prstGeom>
            <a:solidFill>
              <a:srgbClr val="6D76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upa 47">
            <a:extLst>
              <a:ext uri="{FF2B5EF4-FFF2-40B4-BE49-F238E27FC236}">
                <a16:creationId xmlns:a16="http://schemas.microsoft.com/office/drawing/2014/main" id="{9CBCC774-E000-5D6D-80CF-D6E663371804}"/>
              </a:ext>
            </a:extLst>
          </p:cNvPr>
          <p:cNvGrpSpPr/>
          <p:nvPr/>
        </p:nvGrpSpPr>
        <p:grpSpPr>
          <a:xfrm>
            <a:off x="7336649" y="3341877"/>
            <a:ext cx="2681095" cy="1376291"/>
            <a:chOff x="8504158" y="2792456"/>
            <a:chExt cx="2681095" cy="1376291"/>
          </a:xfrm>
        </p:grpSpPr>
        <p:sp>
          <p:nvSpPr>
            <p:cNvPr id="20" name="Prostokąt 31">
              <a:extLst>
                <a:ext uri="{FF2B5EF4-FFF2-40B4-BE49-F238E27FC236}">
                  <a16:creationId xmlns:a16="http://schemas.microsoft.com/office/drawing/2014/main" id="{214DCB24-6D79-5A22-2E5D-DFAC0DC9E22A}"/>
                </a:ext>
              </a:extLst>
            </p:cNvPr>
            <p:cNvSpPr/>
            <p:nvPr/>
          </p:nvSpPr>
          <p:spPr>
            <a:xfrm>
              <a:off x="8504158" y="2815316"/>
              <a:ext cx="2681095" cy="1353431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108000" rIns="144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Who are your customers? How will you go to market?</a:t>
              </a:r>
            </a:p>
          </p:txBody>
        </p:sp>
        <p:sp>
          <p:nvSpPr>
            <p:cNvPr id="21" name="Prostokąt 35">
              <a:extLst>
                <a:ext uri="{FF2B5EF4-FFF2-40B4-BE49-F238E27FC236}">
                  <a16:creationId xmlns:a16="http://schemas.microsoft.com/office/drawing/2014/main" id="{CA0E6F36-A0EA-587F-4EB0-8E1FA556CF58}"/>
                </a:ext>
              </a:extLst>
            </p:cNvPr>
            <p:cNvSpPr/>
            <p:nvPr/>
          </p:nvSpPr>
          <p:spPr>
            <a:xfrm>
              <a:off x="8504158" y="2792456"/>
              <a:ext cx="2681095" cy="45719"/>
            </a:xfrm>
            <a:prstGeom prst="rect">
              <a:avLst/>
            </a:prstGeom>
            <a:solidFill>
              <a:srgbClr val="8509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rójkąt równoramienny 43">
              <a:extLst>
                <a:ext uri="{FF2B5EF4-FFF2-40B4-BE49-F238E27FC236}">
                  <a16:creationId xmlns:a16="http://schemas.microsoft.com/office/drawing/2014/main" id="{0CDE70DB-8579-0B52-0CA1-38E18FAD3E4E}"/>
                </a:ext>
              </a:extLst>
            </p:cNvPr>
            <p:cNvSpPr/>
            <p:nvPr/>
          </p:nvSpPr>
          <p:spPr>
            <a:xfrm rot="10800000">
              <a:off x="9686423" y="2837639"/>
              <a:ext cx="316564" cy="82760"/>
            </a:xfrm>
            <a:prstGeom prst="triangle">
              <a:avLst/>
            </a:prstGeom>
            <a:solidFill>
              <a:srgbClr val="8509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upa 50">
            <a:extLst>
              <a:ext uri="{FF2B5EF4-FFF2-40B4-BE49-F238E27FC236}">
                <a16:creationId xmlns:a16="http://schemas.microsoft.com/office/drawing/2014/main" id="{0F3C8AAF-11FA-E4C7-B97C-4F5918C521D2}"/>
              </a:ext>
            </a:extLst>
          </p:cNvPr>
          <p:cNvGrpSpPr/>
          <p:nvPr/>
        </p:nvGrpSpPr>
        <p:grpSpPr>
          <a:xfrm>
            <a:off x="7336649" y="1536540"/>
            <a:ext cx="2681096" cy="1381715"/>
            <a:chOff x="839414" y="1157137"/>
            <a:chExt cx="2681096" cy="1381715"/>
          </a:xfrm>
        </p:grpSpPr>
        <p:sp>
          <p:nvSpPr>
            <p:cNvPr id="25" name="Prostokąt 51">
              <a:extLst>
                <a:ext uri="{FF2B5EF4-FFF2-40B4-BE49-F238E27FC236}">
                  <a16:creationId xmlns:a16="http://schemas.microsoft.com/office/drawing/2014/main" id="{9F50F5EF-A6EB-CFE7-4F6B-B57619FA7920}"/>
                </a:ext>
              </a:extLst>
            </p:cNvPr>
            <p:cNvSpPr/>
            <p:nvPr/>
          </p:nvSpPr>
          <p:spPr>
            <a:xfrm>
              <a:off x="839414" y="1161644"/>
              <a:ext cx="2681095" cy="1377208"/>
            </a:xfrm>
            <a:prstGeom prst="rect">
              <a:avLst/>
            </a:prstGeom>
            <a:solidFill>
              <a:srgbClr val="D8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tIns="108000" rIns="144000" bIns="10800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What’s your forecast revenue and when?  What will your costs be?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Expected margin?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Prostokąt 52">
              <a:extLst>
                <a:ext uri="{FF2B5EF4-FFF2-40B4-BE49-F238E27FC236}">
                  <a16:creationId xmlns:a16="http://schemas.microsoft.com/office/drawing/2014/main" id="{8CE9C6CD-DB58-FA42-BBEC-B895270BA56A}"/>
                </a:ext>
              </a:extLst>
            </p:cNvPr>
            <p:cNvSpPr/>
            <p:nvPr/>
          </p:nvSpPr>
          <p:spPr>
            <a:xfrm>
              <a:off x="839415" y="1157137"/>
              <a:ext cx="2681095" cy="45719"/>
            </a:xfrm>
            <a:prstGeom prst="rect">
              <a:avLst/>
            </a:prstGeom>
            <a:solidFill>
              <a:srgbClr val="00A4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rójkąt równoramienny 53">
              <a:extLst>
                <a:ext uri="{FF2B5EF4-FFF2-40B4-BE49-F238E27FC236}">
                  <a16:creationId xmlns:a16="http://schemas.microsoft.com/office/drawing/2014/main" id="{600846EE-E256-4A1D-FF25-F4BF128C783B}"/>
                </a:ext>
              </a:extLst>
            </p:cNvPr>
            <p:cNvSpPr/>
            <p:nvPr/>
          </p:nvSpPr>
          <p:spPr>
            <a:xfrm rot="10800000">
              <a:off x="2021680" y="1202856"/>
              <a:ext cx="316564" cy="82760"/>
            </a:xfrm>
            <a:prstGeom prst="triangle">
              <a:avLst/>
            </a:prstGeom>
            <a:solidFill>
              <a:srgbClr val="00A4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upa 19">
            <a:extLst>
              <a:ext uri="{FF2B5EF4-FFF2-40B4-BE49-F238E27FC236}">
                <a16:creationId xmlns:a16="http://schemas.microsoft.com/office/drawing/2014/main" id="{ABA4C68E-B381-9BE3-3565-D16EBDC9023F}"/>
              </a:ext>
            </a:extLst>
          </p:cNvPr>
          <p:cNvGrpSpPr/>
          <p:nvPr/>
        </p:nvGrpSpPr>
        <p:grpSpPr>
          <a:xfrm>
            <a:off x="3515765" y="2344222"/>
            <a:ext cx="3357212" cy="3357212"/>
            <a:chOff x="4417394" y="2425649"/>
            <a:chExt cx="3357212" cy="3357212"/>
          </a:xfrm>
        </p:grpSpPr>
        <p:sp>
          <p:nvSpPr>
            <p:cNvPr id="48" name="Strzałka: kolista 62">
              <a:extLst>
                <a:ext uri="{FF2B5EF4-FFF2-40B4-BE49-F238E27FC236}">
                  <a16:creationId xmlns:a16="http://schemas.microsoft.com/office/drawing/2014/main" id="{5A51E6C2-F6BF-EA53-4EF4-CCDAB4B51DDE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20573135"/>
                <a:gd name="adj4" fmla="val 18983033"/>
                <a:gd name="adj5" fmla="val 4655"/>
              </a:avLst>
            </a:prstGeom>
            <a:solidFill>
              <a:srgbClr val="00A4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Strzałka: kolista 64">
              <a:extLst>
                <a:ext uri="{FF2B5EF4-FFF2-40B4-BE49-F238E27FC236}">
                  <a16:creationId xmlns:a16="http://schemas.microsoft.com/office/drawing/2014/main" id="{AAC4D9C1-4FAC-324D-6A96-C2AAEAD50DC1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2366669"/>
                <a:gd name="adj4" fmla="val 776567"/>
                <a:gd name="adj5" fmla="val 4655"/>
              </a:avLst>
            </a:prstGeom>
            <a:solidFill>
              <a:srgbClr val="8509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Strzałka: kolista 66">
              <a:extLst>
                <a:ext uri="{FF2B5EF4-FFF2-40B4-BE49-F238E27FC236}">
                  <a16:creationId xmlns:a16="http://schemas.microsoft.com/office/drawing/2014/main" id="{1855C88C-966A-D08F-AA04-ECDD8C7A03C4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6111078"/>
                <a:gd name="adj4" fmla="val 4438624"/>
                <a:gd name="adj5" fmla="val 4655"/>
              </a:avLst>
            </a:prstGeom>
            <a:solidFill>
              <a:srgbClr val="6D76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Strzałka: kolista 68">
              <a:extLst>
                <a:ext uri="{FF2B5EF4-FFF2-40B4-BE49-F238E27FC236}">
                  <a16:creationId xmlns:a16="http://schemas.microsoft.com/office/drawing/2014/main" id="{5AA1E64C-CF22-696F-ACD3-0FBD7A2A273E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9773135"/>
                <a:gd name="adj4" fmla="val 8183033"/>
                <a:gd name="adj5" fmla="val 4655"/>
              </a:avLst>
            </a:prstGeom>
            <a:solidFill>
              <a:srgbClr val="159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trzałka: kolista 70">
              <a:extLst>
                <a:ext uri="{FF2B5EF4-FFF2-40B4-BE49-F238E27FC236}">
                  <a16:creationId xmlns:a16="http://schemas.microsoft.com/office/drawing/2014/main" id="{A58D6F74-32DA-6493-F8E5-18B9D6E228D8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13166669"/>
                <a:gd name="adj4" fmla="val 11576567"/>
                <a:gd name="adj5" fmla="val 4655"/>
              </a:avLst>
            </a:prstGeom>
            <a:solidFill>
              <a:srgbClr val="FFAA1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Strzałka: kolista 72">
              <a:extLst>
                <a:ext uri="{FF2B5EF4-FFF2-40B4-BE49-F238E27FC236}">
                  <a16:creationId xmlns:a16="http://schemas.microsoft.com/office/drawing/2014/main" id="{1127E635-A0FF-7A8F-C9F7-3131BA56378F}"/>
                </a:ext>
              </a:extLst>
            </p:cNvPr>
            <p:cNvSpPr/>
            <p:nvPr/>
          </p:nvSpPr>
          <p:spPr>
            <a:xfrm>
              <a:off x="4417394" y="2425649"/>
              <a:ext cx="3357212" cy="3357212"/>
            </a:xfrm>
            <a:prstGeom prst="circularArrow">
              <a:avLst>
                <a:gd name="adj1" fmla="val 3990"/>
                <a:gd name="adj2" fmla="val 250298"/>
                <a:gd name="adj3" fmla="val 16911078"/>
                <a:gd name="adj4" fmla="val 15238624"/>
                <a:gd name="adj5" fmla="val 4655"/>
              </a:avLst>
            </a:prstGeom>
            <a:solidFill>
              <a:srgbClr val="90CF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Owal 8">
            <a:extLst>
              <a:ext uri="{FF2B5EF4-FFF2-40B4-BE49-F238E27FC236}">
                <a16:creationId xmlns:a16="http://schemas.microsoft.com/office/drawing/2014/main" id="{FF31EBD0-1344-632B-EE9E-75C64FAF8649}"/>
              </a:ext>
            </a:extLst>
          </p:cNvPr>
          <p:cNvSpPr/>
          <p:nvPr/>
        </p:nvSpPr>
        <p:spPr>
          <a:xfrm>
            <a:off x="5671316" y="2406069"/>
            <a:ext cx="579600" cy="579600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wal 12">
            <a:extLst>
              <a:ext uri="{FF2B5EF4-FFF2-40B4-BE49-F238E27FC236}">
                <a16:creationId xmlns:a16="http://schemas.microsoft.com/office/drawing/2014/main" id="{27F24A16-C8FD-52AC-5370-45FEE0300B63}"/>
              </a:ext>
            </a:extLst>
          </p:cNvPr>
          <p:cNvSpPr/>
          <p:nvPr/>
        </p:nvSpPr>
        <p:spPr>
          <a:xfrm>
            <a:off x="5671477" y="5059274"/>
            <a:ext cx="579278" cy="579276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wal 10">
            <a:extLst>
              <a:ext uri="{FF2B5EF4-FFF2-40B4-BE49-F238E27FC236}">
                <a16:creationId xmlns:a16="http://schemas.microsoft.com/office/drawing/2014/main" id="{F108A78B-DC20-00E4-7EC3-D139DD21ED2F}"/>
              </a:ext>
            </a:extLst>
          </p:cNvPr>
          <p:cNvSpPr/>
          <p:nvPr/>
        </p:nvSpPr>
        <p:spPr>
          <a:xfrm>
            <a:off x="6438223" y="3733189"/>
            <a:ext cx="579278" cy="579276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wal 73">
            <a:extLst>
              <a:ext uri="{FF2B5EF4-FFF2-40B4-BE49-F238E27FC236}">
                <a16:creationId xmlns:a16="http://schemas.microsoft.com/office/drawing/2014/main" id="{BEB5BFDF-EB37-1264-B579-C30787543D24}"/>
              </a:ext>
            </a:extLst>
          </p:cNvPr>
          <p:cNvSpPr/>
          <p:nvPr/>
        </p:nvSpPr>
        <p:spPr>
          <a:xfrm>
            <a:off x="4134581" y="5060658"/>
            <a:ext cx="579278" cy="579276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wal 14">
            <a:extLst>
              <a:ext uri="{FF2B5EF4-FFF2-40B4-BE49-F238E27FC236}">
                <a16:creationId xmlns:a16="http://schemas.microsoft.com/office/drawing/2014/main" id="{B1712B55-038C-2AA8-2C52-E5F717866693}"/>
              </a:ext>
            </a:extLst>
          </p:cNvPr>
          <p:cNvSpPr/>
          <p:nvPr/>
        </p:nvSpPr>
        <p:spPr>
          <a:xfrm>
            <a:off x="3374515" y="3733190"/>
            <a:ext cx="579278" cy="579276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wal 16">
            <a:extLst>
              <a:ext uri="{FF2B5EF4-FFF2-40B4-BE49-F238E27FC236}">
                <a16:creationId xmlns:a16="http://schemas.microsoft.com/office/drawing/2014/main" id="{C9DD2222-3D58-FCBA-07C5-CA3534CD944F}"/>
              </a:ext>
            </a:extLst>
          </p:cNvPr>
          <p:cNvSpPr/>
          <p:nvPr/>
        </p:nvSpPr>
        <p:spPr>
          <a:xfrm>
            <a:off x="4136314" y="2406069"/>
            <a:ext cx="579278" cy="579276"/>
          </a:xfrm>
          <a:prstGeom prst="ellipse">
            <a:avLst/>
          </a:prstGeom>
          <a:solidFill>
            <a:srgbClr val="D8DEE3"/>
          </a:solidFill>
          <a:ln>
            <a:noFill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marR="0" lvl="0" indent="0" algn="ctr" defTabSz="1200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3A87D6C-3A87-D010-8090-C0EC7600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276" y="5948364"/>
            <a:ext cx="816935" cy="823031"/>
          </a:xfrm>
          <a:prstGeom prst="rect">
            <a:avLst/>
          </a:prstGeom>
        </p:spPr>
      </p:pic>
      <p:pic>
        <p:nvPicPr>
          <p:cNvPr id="59" name="Graphic 58" descr="Pandemic exponential curve line graph with solid fill">
            <a:extLst>
              <a:ext uri="{FF2B5EF4-FFF2-40B4-BE49-F238E27FC236}">
                <a16:creationId xmlns:a16="http://schemas.microsoft.com/office/drawing/2014/main" id="{A4F81855-2C99-CCCD-86D1-701CC167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2990" y="2498627"/>
            <a:ext cx="457200" cy="457200"/>
          </a:xfrm>
          <a:prstGeom prst="rect">
            <a:avLst/>
          </a:prstGeom>
        </p:spPr>
      </p:pic>
      <p:pic>
        <p:nvPicPr>
          <p:cNvPr id="61" name="Graphic 60" descr="Target Audience with solid fill">
            <a:extLst>
              <a:ext uri="{FF2B5EF4-FFF2-40B4-BE49-F238E27FC236}">
                <a16:creationId xmlns:a16="http://schemas.microsoft.com/office/drawing/2014/main" id="{9BCCE25A-4ED2-3BAA-8D78-F87D317C1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4951" y="3769966"/>
            <a:ext cx="579276" cy="579276"/>
          </a:xfrm>
          <a:prstGeom prst="rect">
            <a:avLst/>
          </a:prstGeom>
        </p:spPr>
      </p:pic>
      <p:pic>
        <p:nvPicPr>
          <p:cNvPr id="63" name="Graphic 62" descr="Gorilla with solid fill">
            <a:extLst>
              <a:ext uri="{FF2B5EF4-FFF2-40B4-BE49-F238E27FC236}">
                <a16:creationId xmlns:a16="http://schemas.microsoft.com/office/drawing/2014/main" id="{1B60C201-DBB6-94A3-6B56-B00B2AD2A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1923" y="3737718"/>
            <a:ext cx="579277" cy="579277"/>
          </a:xfrm>
          <a:prstGeom prst="rect">
            <a:avLst/>
          </a:prstGeom>
        </p:spPr>
      </p:pic>
      <p:pic>
        <p:nvPicPr>
          <p:cNvPr id="67" name="Graphic 66" descr="Exit with solid fill">
            <a:extLst>
              <a:ext uri="{FF2B5EF4-FFF2-40B4-BE49-F238E27FC236}">
                <a16:creationId xmlns:a16="http://schemas.microsoft.com/office/drawing/2014/main" id="{FBEE9C19-6789-B9C5-503E-2CD98063E7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6121" y="5078046"/>
            <a:ext cx="541731" cy="541731"/>
          </a:xfrm>
          <a:prstGeom prst="rect">
            <a:avLst/>
          </a:prstGeom>
        </p:spPr>
      </p:pic>
      <p:pic>
        <p:nvPicPr>
          <p:cNvPr id="69" name="Graphic 68" descr="Crawl with solid fill">
            <a:extLst>
              <a:ext uri="{FF2B5EF4-FFF2-40B4-BE49-F238E27FC236}">
                <a16:creationId xmlns:a16="http://schemas.microsoft.com/office/drawing/2014/main" id="{533F2649-028E-BE65-5B27-5BF25E7A8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34581" y="5073890"/>
            <a:ext cx="527598" cy="527598"/>
          </a:xfrm>
          <a:prstGeom prst="rect">
            <a:avLst/>
          </a:prstGeom>
        </p:spPr>
      </p:pic>
      <p:pic>
        <p:nvPicPr>
          <p:cNvPr id="71" name="Graphic 70" descr="Stopwatch 50% with solid fill">
            <a:extLst>
              <a:ext uri="{FF2B5EF4-FFF2-40B4-BE49-F238E27FC236}">
                <a16:creationId xmlns:a16="http://schemas.microsoft.com/office/drawing/2014/main" id="{4C1677DB-AF7C-5387-5922-E0DE35B57C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21730" y="2392708"/>
            <a:ext cx="592637" cy="5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8078-C6B3-95FF-0B52-C2995B57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7A9192-4BA9-4F3F-084F-E74F76B3FFBC}"/>
              </a:ext>
            </a:extLst>
          </p:cNvPr>
          <p:cNvSpPr/>
          <p:nvPr/>
        </p:nvSpPr>
        <p:spPr>
          <a:xfrm>
            <a:off x="1685925" y="2626321"/>
            <a:ext cx="1645920" cy="16459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Rocket outline">
            <a:extLst>
              <a:ext uri="{FF2B5EF4-FFF2-40B4-BE49-F238E27FC236}">
                <a16:creationId xmlns:a16="http://schemas.microsoft.com/office/drawing/2014/main" id="{E19B7D6C-0EE2-8F01-15B6-4CA16A8BE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1685" y="305181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4759A-3A6F-DDC4-657F-BE7FA763F1DD}"/>
              </a:ext>
            </a:extLst>
          </p:cNvPr>
          <p:cNvSpPr txBox="1"/>
          <p:nvPr/>
        </p:nvSpPr>
        <p:spPr>
          <a:xfrm>
            <a:off x="1137285" y="478915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ROCKET</a:t>
            </a:r>
            <a:br>
              <a:rPr lang="en-US" dirty="0"/>
            </a:br>
            <a:r>
              <a:rPr lang="en-US" dirty="0"/>
              <a:t>PITCH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782C61-3260-55E8-AB1B-97767DF3C0B7}"/>
              </a:ext>
            </a:extLst>
          </p:cNvPr>
          <p:cNvSpPr/>
          <p:nvPr/>
        </p:nvSpPr>
        <p:spPr>
          <a:xfrm>
            <a:off x="5221605" y="2626321"/>
            <a:ext cx="1645920" cy="16459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D576F-B721-05A6-89C4-8C16D0243E74}"/>
              </a:ext>
            </a:extLst>
          </p:cNvPr>
          <p:cNvSpPr txBox="1"/>
          <p:nvPr/>
        </p:nvSpPr>
        <p:spPr>
          <a:xfrm>
            <a:off x="4724400" y="4724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PITCH</a:t>
            </a:r>
          </a:p>
          <a:p>
            <a:pPr algn="ctr"/>
            <a:r>
              <a:rPr lang="en-US" dirty="0"/>
              <a:t>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505A0-B9A8-C196-372B-56CCF2A72DD6}"/>
              </a:ext>
            </a:extLst>
          </p:cNvPr>
          <p:cNvSpPr txBox="1"/>
          <p:nvPr/>
        </p:nvSpPr>
        <p:spPr>
          <a:xfrm>
            <a:off x="8077200" y="486289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 PREPARED</a:t>
            </a:r>
          </a:p>
        </p:txBody>
      </p:sp>
      <p:pic>
        <p:nvPicPr>
          <p:cNvPr id="9" name="Graphic 8" descr="Teacher with solid fill">
            <a:extLst>
              <a:ext uri="{FF2B5EF4-FFF2-40B4-BE49-F238E27FC236}">
                <a16:creationId xmlns:a16="http://schemas.microsoft.com/office/drawing/2014/main" id="{BEFEC1BD-7BF0-25AB-BC09-8511FA51D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495" y="2997658"/>
            <a:ext cx="914400" cy="914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2A0E7F-51C8-BAEF-CC30-9108244C1562}"/>
              </a:ext>
            </a:extLst>
          </p:cNvPr>
          <p:cNvGrpSpPr/>
          <p:nvPr/>
        </p:nvGrpSpPr>
        <p:grpSpPr>
          <a:xfrm>
            <a:off x="8540117" y="2618028"/>
            <a:ext cx="1645920" cy="1662507"/>
            <a:chOff x="8540117" y="2566592"/>
            <a:chExt cx="1645920" cy="16625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1FE3AC-59DB-714D-42A2-ED96F53ACB64}"/>
                </a:ext>
              </a:extLst>
            </p:cNvPr>
            <p:cNvGrpSpPr/>
            <p:nvPr/>
          </p:nvGrpSpPr>
          <p:grpSpPr>
            <a:xfrm>
              <a:off x="8540117" y="2566592"/>
              <a:ext cx="1645920" cy="1645920"/>
              <a:chOff x="5273040" y="2589453"/>
              <a:chExt cx="1645920" cy="164592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A863527-6A2B-947D-2485-34906A1F20C4}"/>
                  </a:ext>
                </a:extLst>
              </p:cNvPr>
              <p:cNvSpPr/>
              <p:nvPr/>
            </p:nvSpPr>
            <p:spPr>
              <a:xfrm>
                <a:off x="5273040" y="2589453"/>
                <a:ext cx="1645920" cy="164592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Graphic 14" descr="Teacher with solid fill">
                <a:extLst>
                  <a:ext uri="{FF2B5EF4-FFF2-40B4-BE49-F238E27FC236}">
                    <a16:creationId xmlns:a16="http://schemas.microsoft.com/office/drawing/2014/main" id="{ABD99ABD-878E-B005-80BF-B0C06C345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38800" y="2971800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E6075B-0D02-6248-3FA5-C31FF8C24536}"/>
                </a:ext>
              </a:extLst>
            </p:cNvPr>
            <p:cNvSpPr/>
            <p:nvPr/>
          </p:nvSpPr>
          <p:spPr>
            <a:xfrm>
              <a:off x="8540117" y="2583179"/>
              <a:ext cx="1645920" cy="164592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48CE8E5-0E62-542D-50A7-6F5BB643E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0157" y="2686050"/>
              <a:ext cx="1005839" cy="125729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EDE8DF-501F-EEA3-F024-895F73076B53}"/>
              </a:ext>
            </a:extLst>
          </p:cNvPr>
          <p:cNvSpPr txBox="1"/>
          <p:nvPr/>
        </p:nvSpPr>
        <p:spPr>
          <a:xfrm>
            <a:off x="1240190" y="6148761"/>
            <a:ext cx="10098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New Platform That Allows Users To Profit From Data Sharing | SEASON 18 | Dragons' Den - Bing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0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449</Words>
  <Application>Microsoft Office PowerPoint</Application>
  <PresentationFormat>Widescreen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Unilever Shilling</vt:lpstr>
      <vt:lpstr>Office Theme</vt:lpstr>
      <vt:lpstr>Making the Pitch </vt:lpstr>
      <vt:lpstr>Advice from venture capitalists on how to pitch to venture capitalists</vt:lpstr>
      <vt:lpstr>Rocket pitch roadmap  </vt:lpstr>
      <vt:lpstr>PowerPoint Presentation</vt:lpstr>
      <vt:lpstr>PowerPoint Presentation</vt:lpstr>
      <vt:lpstr>PowerPoint Presentation</vt:lpstr>
      <vt:lpstr>The pitch deck</vt:lpstr>
      <vt:lpstr>Be Prepared…For this and more </vt:lpstr>
      <vt:lpstr>Good Luck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McDonald</dc:creator>
  <cp:lastModifiedBy>Ruth Cobban</cp:lastModifiedBy>
  <cp:revision>2</cp:revision>
  <dcterms:created xsi:type="dcterms:W3CDTF">2023-08-20T13:32:25Z</dcterms:created>
  <dcterms:modified xsi:type="dcterms:W3CDTF">2023-09-11T10:00:32Z</dcterms:modified>
</cp:coreProperties>
</file>